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9"/>
  </p:notesMasterIdLst>
  <p:handoutMasterIdLst>
    <p:handoutMasterId r:id="rId150"/>
  </p:handoutMasterIdLst>
  <p:sldIdLst>
    <p:sldId id="256" r:id="rId3"/>
    <p:sldId id="258" r:id="rId4"/>
    <p:sldId id="257" r:id="rId5"/>
    <p:sldId id="259" r:id="rId6"/>
    <p:sldId id="260" r:id="rId7"/>
    <p:sldId id="277" r:id="rId8"/>
    <p:sldId id="303" r:id="rId9"/>
    <p:sldId id="427" r:id="rId10"/>
    <p:sldId id="428" r:id="rId11"/>
    <p:sldId id="429" r:id="rId12"/>
    <p:sldId id="430" r:id="rId13"/>
    <p:sldId id="431" r:id="rId14"/>
    <p:sldId id="432" r:id="rId15"/>
    <p:sldId id="433" r:id="rId16"/>
    <p:sldId id="436" r:id="rId17"/>
    <p:sldId id="437" r:id="rId18"/>
    <p:sldId id="304" r:id="rId19"/>
    <p:sldId id="401" r:id="rId20"/>
    <p:sldId id="305" r:id="rId21"/>
    <p:sldId id="410" r:id="rId22"/>
    <p:sldId id="409" r:id="rId23"/>
    <p:sldId id="400" r:id="rId24"/>
    <p:sldId id="408" r:id="rId25"/>
    <p:sldId id="326" r:id="rId26"/>
    <p:sldId id="327" r:id="rId27"/>
    <p:sldId id="328" r:id="rId28"/>
    <p:sldId id="411" r:id="rId29"/>
    <p:sldId id="412" r:id="rId30"/>
    <p:sldId id="413" r:id="rId31"/>
    <p:sldId id="414" r:id="rId32"/>
    <p:sldId id="425" r:id="rId33"/>
    <p:sldId id="368" r:id="rId34"/>
    <p:sldId id="359" r:id="rId35"/>
    <p:sldId id="306" r:id="rId36"/>
    <p:sldId id="369" r:id="rId37"/>
    <p:sldId id="360" r:id="rId38"/>
    <p:sldId id="361" r:id="rId39"/>
    <p:sldId id="362" r:id="rId40"/>
    <p:sldId id="363" r:id="rId41"/>
    <p:sldId id="312" r:id="rId42"/>
    <p:sldId id="313" r:id="rId43"/>
    <p:sldId id="370" r:id="rId44"/>
    <p:sldId id="264" r:id="rId45"/>
    <p:sldId id="314" r:id="rId46"/>
    <p:sldId id="415" r:id="rId47"/>
    <p:sldId id="417" r:id="rId48"/>
    <p:sldId id="416" r:id="rId49"/>
    <p:sldId id="418" r:id="rId50"/>
    <p:sldId id="302" r:id="rId51"/>
    <p:sldId id="364" r:id="rId52"/>
    <p:sldId id="269" r:id="rId53"/>
    <p:sldId id="440" r:id="rId54"/>
    <p:sldId id="316" r:id="rId55"/>
    <p:sldId id="272" r:id="rId56"/>
    <p:sldId id="371" r:id="rId57"/>
    <p:sldId id="372" r:id="rId58"/>
    <p:sldId id="373" r:id="rId59"/>
    <p:sldId id="394" r:id="rId60"/>
    <p:sldId id="281" r:id="rId61"/>
    <p:sldId id="374" r:id="rId62"/>
    <p:sldId id="375" r:id="rId63"/>
    <p:sldId id="318" r:id="rId64"/>
    <p:sldId id="426" r:id="rId65"/>
    <p:sldId id="319" r:id="rId66"/>
    <p:sldId id="320" r:id="rId67"/>
    <p:sldId id="337" r:id="rId68"/>
    <p:sldId id="338" r:id="rId69"/>
    <p:sldId id="339" r:id="rId70"/>
    <p:sldId id="340" r:id="rId71"/>
    <p:sldId id="321" r:id="rId72"/>
    <p:sldId id="365" r:id="rId73"/>
    <p:sldId id="322" r:id="rId74"/>
    <p:sldId id="323" r:id="rId75"/>
    <p:sldId id="441" r:id="rId76"/>
    <p:sldId id="376" r:id="rId77"/>
    <p:sldId id="324" r:id="rId78"/>
    <p:sldId id="377" r:id="rId79"/>
    <p:sldId id="395" r:id="rId80"/>
    <p:sldId id="398" r:id="rId81"/>
    <p:sldId id="396" r:id="rId82"/>
    <p:sldId id="397" r:id="rId83"/>
    <p:sldId id="285" r:id="rId84"/>
    <p:sldId id="325" r:id="rId85"/>
    <p:sldId id="279" r:id="rId86"/>
    <p:sldId id="341" r:id="rId87"/>
    <p:sldId id="342" r:id="rId88"/>
    <p:sldId id="343" r:id="rId89"/>
    <p:sldId id="423" r:id="rId90"/>
    <p:sldId id="424" r:id="rId91"/>
    <p:sldId id="344" r:id="rId92"/>
    <p:sldId id="346" r:id="rId93"/>
    <p:sldId id="286" r:id="rId94"/>
    <p:sldId id="287" r:id="rId95"/>
    <p:sldId id="288" r:id="rId96"/>
    <p:sldId id="289" r:id="rId97"/>
    <p:sldId id="290" r:id="rId98"/>
    <p:sldId id="291" r:id="rId99"/>
    <p:sldId id="347" r:id="rId100"/>
    <p:sldId id="419" r:id="rId101"/>
    <p:sldId id="420" r:id="rId102"/>
    <p:sldId id="421" r:id="rId103"/>
    <p:sldId id="422" r:id="rId104"/>
    <p:sldId id="442" r:id="rId105"/>
    <p:sldId id="262" r:id="rId106"/>
    <p:sldId id="300" r:id="rId107"/>
    <p:sldId id="378" r:id="rId108"/>
    <p:sldId id="379" r:id="rId109"/>
    <p:sldId id="348" r:id="rId110"/>
    <p:sldId id="391" r:id="rId111"/>
    <p:sldId id="353" r:id="rId112"/>
    <p:sldId id="349" r:id="rId113"/>
    <p:sldId id="354" r:id="rId114"/>
    <p:sldId id="350" r:id="rId115"/>
    <p:sldId id="380" r:id="rId116"/>
    <p:sldId id="351" r:id="rId117"/>
    <p:sldId id="355" r:id="rId118"/>
    <p:sldId id="352" r:id="rId119"/>
    <p:sldId id="356" r:id="rId120"/>
    <p:sldId id="392" r:id="rId121"/>
    <p:sldId id="393" r:id="rId122"/>
    <p:sldId id="399" r:id="rId123"/>
    <p:sldId id="438" r:id="rId124"/>
    <p:sldId id="266" r:id="rId125"/>
    <p:sldId id="294" r:id="rId126"/>
    <p:sldId id="295" r:id="rId127"/>
    <p:sldId id="293" r:id="rId128"/>
    <p:sldId id="404" r:id="rId129"/>
    <p:sldId id="381" r:id="rId130"/>
    <p:sldId id="382" r:id="rId131"/>
    <p:sldId id="405" r:id="rId132"/>
    <p:sldId id="384" r:id="rId133"/>
    <p:sldId id="298" r:id="rId134"/>
    <p:sldId id="406" r:id="rId135"/>
    <p:sldId id="407" r:id="rId136"/>
    <p:sldId id="383" r:id="rId137"/>
    <p:sldId id="299" r:id="rId138"/>
    <p:sldId id="385" r:id="rId139"/>
    <p:sldId id="389" r:id="rId140"/>
    <p:sldId id="386" r:id="rId141"/>
    <p:sldId id="387" r:id="rId142"/>
    <p:sldId id="388" r:id="rId143"/>
    <p:sldId id="390" r:id="rId144"/>
    <p:sldId id="267" r:id="rId145"/>
    <p:sldId id="268" r:id="rId146"/>
    <p:sldId id="261" r:id="rId147"/>
    <p:sldId id="439" r:id="rId14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660"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notesMaster" Target="notesMasters/notes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handoutMaster" Target="handoutMasters/handoutMaster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slide" Target="slides/slide143.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44BD4045-46E1-4B4F-884C-6911CEA4C838}" type="datetimeFigureOut">
              <a:rPr lang="en-US" smtClean="0"/>
              <a:pPr/>
              <a:t>10/20/2010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9E0EB642-D7BE-4789-A170-DD127BA6B02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FCEBD670-2BDF-4C0D-972B-C0FA1758EC9B}" type="datetimeFigureOut">
              <a:rPr lang="en-US" smtClean="0"/>
              <a:pPr/>
              <a:t>10/20/2010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34EDDAB-6B6C-4148-9082-8C41C8731D9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evidence for</a:t>
            </a:r>
            <a:r>
              <a:rPr lang="en-US" baseline="0" dirty="0" smtClean="0"/>
              <a:t> SSRI effectiveness</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Representing a change in functioning, and at least one of first two</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Representing a change in functioning, and at least one of first two</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Representing a change in functioning, and at least one of first two</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Representing a change in functioning, and at least one of first two</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Representing a change in functioning, and at least one of first two</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IF NOTHING HAPPENS? NO TREATMENT SHOULD CONTINUE IF NO RESPONSE WITHIN ONE MONTH (2010 APA Practice Guidelines).</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82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overall objective of STAR*D was to develop and evaluate feasible treatment strategies to improve clinical outcomes for real-world patients with </a:t>
            </a:r>
            <a:r>
              <a:rPr lang="en-US" sz="1200" kern="1200" baseline="0" dirty="0" err="1" smtClean="0">
                <a:solidFill>
                  <a:schemeClr val="tx1"/>
                </a:solidFill>
                <a:latin typeface="+mn-lt"/>
                <a:ea typeface="+mn-ea"/>
                <a:cs typeface="+mn-cs"/>
              </a:rPr>
              <a:t>treatmentresistant</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depression, who were identified prospectively from a pool of patients in a current major depressive episode. Specifically, STAR*D aimed to determine prospectively which of several treatments is the most effective “next step” for patients who do not reach remission with an initial or subsequent treatment or who cannot tolerate the treatment</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84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overall objective of STAR*D was to develop and evaluate feasible treatment strategies to improve clinical outcomes for real-world patients with </a:t>
            </a:r>
            <a:r>
              <a:rPr lang="en-US" sz="1200" kern="1200" baseline="0" dirty="0" err="1" smtClean="0">
                <a:solidFill>
                  <a:schemeClr val="tx1"/>
                </a:solidFill>
                <a:latin typeface="+mn-lt"/>
                <a:ea typeface="+mn-ea"/>
                <a:cs typeface="+mn-cs"/>
              </a:rPr>
              <a:t>treatmentresistant</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depression, who were identified prospectively from a pool of patients in a current major depressive episode. Specifically, STAR*D aimed to determine prospectively which of several treatments is the most effective “next step” for patients who do not reach remission with an initial or subsequent treatment or who cannot tolerate the treatment</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85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overall objective of STAR*D was to develop and evaluate feasible treatment strategies to improve clinical outcomes for real-world patients with </a:t>
            </a:r>
            <a:r>
              <a:rPr lang="en-US" sz="1200" kern="1200" baseline="0" dirty="0" err="1" smtClean="0">
                <a:solidFill>
                  <a:schemeClr val="tx1"/>
                </a:solidFill>
                <a:latin typeface="+mn-lt"/>
                <a:ea typeface="+mn-ea"/>
                <a:cs typeface="+mn-cs"/>
              </a:rPr>
              <a:t>treatmentresistant</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depression, who were identified prospectively from a pool of patients in a current major depressive episode. Specifically, STAR*D aimed to determine prospectively which of several treatments is the most effective “next step” for patients who do not reach remission with an initial or subsequent treatment or who cannot tolerate the treatment</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86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overall objective of STAR*D was to develop and evaluate feasible treatment strategies to improve clinical outcomes for real-world patients with </a:t>
            </a:r>
            <a:r>
              <a:rPr lang="en-US" sz="1200" kern="1200" baseline="0" dirty="0" err="1" smtClean="0">
                <a:solidFill>
                  <a:schemeClr val="tx1"/>
                </a:solidFill>
                <a:latin typeface="+mn-lt"/>
                <a:ea typeface="+mn-ea"/>
                <a:cs typeface="+mn-cs"/>
              </a:rPr>
              <a:t>treatmentresistant</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depression, who were identified prospectively from a pool of patients in a current major depressive episode. Specifically, STAR*D aimed to determine prospectively which of several treatments is the most effective “next step” for patients who do not reach remission with an initial or subsequent treatment or who cannot tolerate the treatment</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87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MDD affects 10%	Many diagnosed &amp; managed</a:t>
            </a:r>
            <a:r>
              <a:rPr lang="en-US" baseline="0" dirty="0" smtClean="0"/>
              <a:t> in primary care</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overall objective of STAR*D was to develop and evaluate feasible treatment strategies to improve clinical outcomes for real-world patients with </a:t>
            </a:r>
            <a:r>
              <a:rPr lang="en-US" sz="1200" kern="1200" baseline="0" dirty="0" err="1" smtClean="0">
                <a:solidFill>
                  <a:schemeClr val="tx1"/>
                </a:solidFill>
                <a:latin typeface="+mn-lt"/>
                <a:ea typeface="+mn-ea"/>
                <a:cs typeface="+mn-cs"/>
              </a:rPr>
              <a:t>treatmentresistant</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depression, who were identified prospectively from a pool of patients in a current major depressive episode. Specifically, STAR*D aimed to determine prospectively which of several treatments is the most effective “next step” for patients who do not reach remission with an initial or subsequent treatment or who cannot tolerate the treatment</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90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overall objective of STAR*D was to develop and evaluate feasible treatment strategies to improve clinical outcomes for real-world patients with </a:t>
            </a:r>
            <a:r>
              <a:rPr lang="en-US" sz="1200" kern="1200" baseline="0" dirty="0" err="1" smtClean="0">
                <a:solidFill>
                  <a:schemeClr val="tx1"/>
                </a:solidFill>
                <a:latin typeface="+mn-lt"/>
                <a:ea typeface="+mn-ea"/>
                <a:cs typeface="+mn-cs"/>
              </a:rPr>
              <a:t>treatmentresistant</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depression, who were identified prospectively from a pool of patients in a current major depressive episode. Specifically, STAR*D aimed to determine prospectively which of several treatments is the most effective “next step” for patients who do not reach remission with an initial or subsequent treatment or who cannot tolerate the treatment</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91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overall objective of STAR*D was to develop and evaluate feasible treatment strategies to improve clinical outcomes for real-world patients with </a:t>
            </a:r>
            <a:r>
              <a:rPr lang="en-US" sz="1200" kern="1200" baseline="0" dirty="0" err="1" smtClean="0">
                <a:solidFill>
                  <a:schemeClr val="tx1"/>
                </a:solidFill>
                <a:latin typeface="+mn-lt"/>
                <a:ea typeface="+mn-ea"/>
                <a:cs typeface="+mn-cs"/>
              </a:rPr>
              <a:t>treatmentresistant</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depression, who were identified prospectively from a pool of patients in a current major depressive episode. Specifically, STAR*D aimed to determine prospectively which of several treatments is the most effective “next step” for patients who do not reach remission with an initial or subsequent treatment or who cannot tolerate the treatment</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92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overall objective of STAR*D was to develop and evaluate feasible treatment strategies to improve clinical outcomes for real-world patients with </a:t>
            </a:r>
            <a:r>
              <a:rPr lang="en-US" sz="1200" kern="1200" baseline="0" dirty="0" err="1" smtClean="0">
                <a:solidFill>
                  <a:schemeClr val="tx1"/>
                </a:solidFill>
                <a:latin typeface="+mn-lt"/>
                <a:ea typeface="+mn-ea"/>
                <a:cs typeface="+mn-cs"/>
              </a:rPr>
              <a:t>treatmentresistant</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depression, who were identified prospectively from a pool of patients in a current major depressive episode. Specifically, STAR*D aimed to determine prospectively which of several treatments is the most effective “next step” for patients who do not reach remission with an initial or subsequent treatment or who cannot tolerate the treatment</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93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overall objective of STAR*D was to develop and evaluate feasible treatment strategies to improve clinical outcomes for real-world patients with </a:t>
            </a:r>
            <a:r>
              <a:rPr lang="en-US" sz="1200" kern="1200" baseline="0" dirty="0" err="1" smtClean="0">
                <a:solidFill>
                  <a:schemeClr val="tx1"/>
                </a:solidFill>
                <a:latin typeface="+mn-lt"/>
                <a:ea typeface="+mn-ea"/>
                <a:cs typeface="+mn-cs"/>
              </a:rPr>
              <a:t>treatmentresistant</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depression, who were identified prospectively from a pool of patients in a current major depressive episode. Specifically, STAR*D aimed to determine prospectively which of several treatments is the most effective “next step” for patients who do not reach remission with an initial or subsequent treatment or who cannot tolerate the treatment</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94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overall objective of STAR*D was to develop and evaluate feasible treatment strategies to improve clinical outcomes for real-world patients with </a:t>
            </a:r>
            <a:r>
              <a:rPr lang="en-US" sz="1200" kern="1200" baseline="0" dirty="0" err="1" smtClean="0">
                <a:solidFill>
                  <a:schemeClr val="tx1"/>
                </a:solidFill>
                <a:latin typeface="+mn-lt"/>
                <a:ea typeface="+mn-ea"/>
                <a:cs typeface="+mn-cs"/>
              </a:rPr>
              <a:t>treatmentresistant</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depression, who were identified prospectively from a pool of patients in a current major depressive episode. Specifically, STAR*D aimed to determine prospectively which of several treatments is the most effective “next step” for patients who do not reach remission with an initial or subsequent treatment or who cannot tolerate the treatment</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95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overall objective of STAR*D was to develop and evaluate feasible treatment strategies to improve clinical outcomes for real-world patients with </a:t>
            </a:r>
            <a:r>
              <a:rPr lang="en-US" sz="1200" kern="1200" baseline="0" dirty="0" err="1" smtClean="0">
                <a:solidFill>
                  <a:schemeClr val="tx1"/>
                </a:solidFill>
                <a:latin typeface="+mn-lt"/>
                <a:ea typeface="+mn-ea"/>
                <a:cs typeface="+mn-cs"/>
              </a:rPr>
              <a:t>treatmentresistant</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depression, who were identified prospectively from a pool of patients in a current major depressive episode. Specifically, STAR*D aimed to determine prospectively which of several treatments is the most effective “next step” for patients who do not reach remission with an initial or subsequent treatment or who cannot tolerate the treatment</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96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overall objective of STAR*D was to develop and evaluate feasible treatment strategies to improve clinical outcomes for real-world patients with </a:t>
            </a:r>
            <a:r>
              <a:rPr lang="en-US" sz="1200" kern="1200" baseline="0" dirty="0" err="1" smtClean="0">
                <a:solidFill>
                  <a:schemeClr val="tx1"/>
                </a:solidFill>
                <a:latin typeface="+mn-lt"/>
                <a:ea typeface="+mn-ea"/>
                <a:cs typeface="+mn-cs"/>
              </a:rPr>
              <a:t>treatmentresistant</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depression, who were identified prospectively from a pool of patients in a current major depressive episode. Specifically, STAR*D aimed to determine prospectively which of several treatments is the most effective “next step” for patients who do not reach remission with an initial or subsequent treatment or who cannot tolerate the treatment</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97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overall objective of STAR*D was to develop and evaluate feasible treatment strategies to improve clinical outcomes for real-world patients with </a:t>
            </a:r>
            <a:r>
              <a:rPr lang="en-US" sz="1200" kern="1200" baseline="0" dirty="0" err="1" smtClean="0">
                <a:solidFill>
                  <a:schemeClr val="tx1"/>
                </a:solidFill>
                <a:latin typeface="+mn-lt"/>
                <a:ea typeface="+mn-ea"/>
                <a:cs typeface="+mn-cs"/>
              </a:rPr>
              <a:t>treatmentresistant</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depression, who were identified prospectively from a pool of patients in a current major depressive episode. Specifically, STAR*D aimed to determine prospectively which of several treatments is the most effective “next step” for patients who do not reach remission with an initial or subsequent treatment or who cannot tolerate the treatment</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98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overall objective of STAR*D was to develop and evaluate feasible treatment strategies to improve clinical outcomes for real-world patients with </a:t>
            </a:r>
            <a:r>
              <a:rPr lang="en-US" sz="1200" kern="1200" baseline="0" dirty="0" err="1" smtClean="0">
                <a:solidFill>
                  <a:schemeClr val="tx1"/>
                </a:solidFill>
                <a:latin typeface="+mn-lt"/>
                <a:ea typeface="+mn-ea"/>
                <a:cs typeface="+mn-cs"/>
              </a:rPr>
              <a:t>treatmentresistant</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depression, who were identified prospectively from a pool of patients in a current major depressive episode. Specifically, STAR*D aimed to determine prospectively which of several treatments is the most effective “next step” for patients who do not reach remission with an initial or subsequent treatment or who cannot tolerate the treatment</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99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COMMENTS ON DIAGNOSIS BEFORE NEXT SLIDE: ANECDOTE – MENTAL STATUS EXAM</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overall objective of STAR*D was to develop and evaluate feasible treatment strategies to improve clinical outcomes for real-world patients with </a:t>
            </a:r>
            <a:r>
              <a:rPr lang="en-US" sz="1200" kern="1200" baseline="0" dirty="0" err="1" smtClean="0">
                <a:solidFill>
                  <a:schemeClr val="tx1"/>
                </a:solidFill>
                <a:latin typeface="+mn-lt"/>
                <a:ea typeface="+mn-ea"/>
                <a:cs typeface="+mn-cs"/>
              </a:rPr>
              <a:t>treatmentresistant</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depression, who were identified prospectively from a pool of patients in a current major depressive episode. Specifically, STAR*D aimed to determine prospectively which of several treatments is the most effective “next step” for patients who do not reach remission with an initial or subsequent treatment or who cannot tolerate the treatment</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100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overall objective of STAR*D was to develop and evaluate feasible treatment strategies to improve clinical outcomes for real-world patients with </a:t>
            </a:r>
            <a:r>
              <a:rPr lang="en-US" sz="1200" kern="1200" baseline="0" dirty="0" err="1" smtClean="0">
                <a:solidFill>
                  <a:schemeClr val="tx1"/>
                </a:solidFill>
                <a:latin typeface="+mn-lt"/>
                <a:ea typeface="+mn-ea"/>
                <a:cs typeface="+mn-cs"/>
              </a:rPr>
              <a:t>treatmentresistant</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depression, who were identified prospectively from a pool of patients in a current major depressive episode. Specifically, STAR*D aimed to determine prospectively which of several treatments is the most effective “next step” for patients who do not reach remission with an initial or subsequent treatment or who cannot tolerate the treatment</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101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overall objective of STAR*D was to develop and evaluate feasible treatment strategies to improve clinical outcomes for real-world patients with </a:t>
            </a:r>
            <a:r>
              <a:rPr lang="en-US" sz="1200" kern="1200" baseline="0" dirty="0" err="1" smtClean="0">
                <a:solidFill>
                  <a:schemeClr val="tx1"/>
                </a:solidFill>
                <a:latin typeface="+mn-lt"/>
                <a:ea typeface="+mn-ea"/>
                <a:cs typeface="+mn-cs"/>
              </a:rPr>
              <a:t>treatmentresistant</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depression, who were identified prospectively from a pool of patients in a current major depressive episode. Specifically, STAR*D aimed to determine prospectively which of several treatments is the most effective “next step” for patients who do not reach remission with an initial or subsequent treatment or who cannot tolerate the treatment</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102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overall objective of STAR*D was to develop and evaluate feasible treatment strategies to improve clinical outcomes for real-world patients with </a:t>
            </a:r>
            <a:r>
              <a:rPr lang="en-US" sz="1200" kern="1200" baseline="0" dirty="0" err="1" smtClean="0">
                <a:solidFill>
                  <a:schemeClr val="tx1"/>
                </a:solidFill>
                <a:latin typeface="+mn-lt"/>
                <a:ea typeface="+mn-ea"/>
                <a:cs typeface="+mn-cs"/>
              </a:rPr>
              <a:t>treatmentresistant</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depression, who were identified prospectively from a pool of patients in a current major depressive episode. Specifically, STAR*D aimed to determine prospectively which of several treatments is the most effective “next step” for patients who do not reach remission with an initial or subsequent treatment or who cannot tolerate the treatment</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103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evidence for</a:t>
            </a:r>
            <a:r>
              <a:rPr lang="en-US" baseline="0" dirty="0" smtClean="0"/>
              <a:t> SSRI effectiveness</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126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evidence for</a:t>
            </a:r>
            <a:r>
              <a:rPr lang="en-US" baseline="0" dirty="0" smtClean="0"/>
              <a:t> SSRI effectiveness</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127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evidence for</a:t>
            </a:r>
            <a:r>
              <a:rPr lang="en-US" baseline="0" dirty="0" smtClean="0"/>
              <a:t> SSRI effectiveness</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128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evidence for</a:t>
            </a:r>
            <a:r>
              <a:rPr lang="en-US" baseline="0" dirty="0" smtClean="0"/>
              <a:t> SSRI effectiveness</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129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evidence for</a:t>
            </a:r>
            <a:r>
              <a:rPr lang="en-US" baseline="0" dirty="0" smtClean="0"/>
              <a:t> SSRI effectiveness</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130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evidence for</a:t>
            </a:r>
            <a:r>
              <a:rPr lang="en-US" baseline="0" dirty="0" smtClean="0"/>
              <a:t> SSRI effectiveness</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131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Representing a change in functioning, and at least one of first two</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7</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evidence for</a:t>
            </a:r>
            <a:r>
              <a:rPr lang="en-US" baseline="0" dirty="0" smtClean="0"/>
              <a:t> SSRI effectiveness</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135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Representing a change in functioning, and at least one of first two</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Representing a change in functioning, and at least one of first two</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Representing a change in functioning, and at least one of first two</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Representing a change in functioning, and at least one of first two</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Representing a change in functioning, and at least one of first two</a:t>
            </a:r>
            <a:endParaRPr lang="en-US" dirty="0"/>
          </a:p>
        </p:txBody>
      </p:sp>
      <p:sp>
        <p:nvSpPr>
          <p:cNvPr id="4" name="Slide Number Placeholder 3"/>
          <p:cNvSpPr>
            <a:spLocks noGrp="1"/>
          </p:cNvSpPr>
          <p:nvPr>
            <p:ph type="sldNum" sz="quarter" idx="10"/>
          </p:nvPr>
        </p:nvSpPr>
        <p:spPr/>
        <p:txBody>
          <a:bodyPr/>
          <a:lstStyle/>
          <a:p>
            <a:fld id="{934EDDAB-6B6C-4148-9082-8C41C8731D95}"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pPr/>
              <a:t>10/20/2010</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10/20/2010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10/20/2010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10/20/2010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10/20/2010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10/20/2010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10/20/2010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10/20/2010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10/20/2010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10/20/2010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pPr/>
              <a:t>10/20/2010</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10/20/2010</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hyperlink" Target="http://www.drugstore.com/"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www.edc.pitt.edu/stard/public/"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www.edc.pitt.edu/stard/public/"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edc.pitt.edu/stard/public/"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www.edc.pitt.edu/stard/public/"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www.edc.pitt.edu/stard/public/"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1975104"/>
          </a:xfrm>
        </p:spPr>
        <p:txBody>
          <a:bodyPr>
            <a:normAutofit/>
          </a:bodyPr>
          <a:lstStyle/>
          <a:p>
            <a:r>
              <a:rPr lang="en-US" dirty="0" smtClean="0"/>
              <a:t>Psychiatric Prescribing in College Health: Anxiety and Major Depressive Disorder</a:t>
            </a:r>
            <a:endParaRPr lang="en-US" dirty="0"/>
          </a:p>
        </p:txBody>
      </p:sp>
      <p:sp>
        <p:nvSpPr>
          <p:cNvPr id="3" name="Subtitle 2"/>
          <p:cNvSpPr>
            <a:spLocks noGrp="1"/>
          </p:cNvSpPr>
          <p:nvPr>
            <p:ph type="subTitle" idx="1"/>
          </p:nvPr>
        </p:nvSpPr>
        <p:spPr>
          <a:xfrm>
            <a:off x="685800" y="3581400"/>
            <a:ext cx="7772400" cy="1508760"/>
          </a:xfrm>
        </p:spPr>
        <p:txBody>
          <a:bodyPr/>
          <a:lstStyle/>
          <a:p>
            <a:r>
              <a:rPr lang="en-US" dirty="0" smtClean="0"/>
              <a:t>David E Newman MD</a:t>
            </a:r>
          </a:p>
          <a:p>
            <a:r>
              <a:rPr lang="en-US" dirty="0" smtClean="0"/>
              <a:t>Director, Ithaca College Health Service</a:t>
            </a:r>
          </a:p>
          <a:p>
            <a:r>
              <a:rPr lang="en-US" dirty="0" smtClean="0"/>
              <a:t>October 20, 2010</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Diagnosing MDD</a:t>
            </a:r>
            <a:endParaRPr lang="en-US" sz="3600" dirty="0"/>
          </a:p>
        </p:txBody>
      </p:sp>
      <p:sp>
        <p:nvSpPr>
          <p:cNvPr id="3" name="Content Placeholder 2"/>
          <p:cNvSpPr>
            <a:spLocks noGrp="1"/>
          </p:cNvSpPr>
          <p:nvPr>
            <p:ph idx="1"/>
          </p:nvPr>
        </p:nvSpPr>
        <p:spPr>
          <a:xfrm>
            <a:off x="914400" y="1295400"/>
            <a:ext cx="7772400" cy="4572000"/>
          </a:xfrm>
        </p:spPr>
        <p:txBody>
          <a:bodyPr>
            <a:normAutofit/>
          </a:bodyPr>
          <a:lstStyle/>
          <a:p>
            <a:r>
              <a:rPr lang="en-US" sz="2400" dirty="0" smtClean="0"/>
              <a:t>DSM-IV Criteria for Major Depressive Episode: Five or more of the following during same 2-week period</a:t>
            </a:r>
          </a:p>
          <a:p>
            <a:pPr lvl="1"/>
            <a:r>
              <a:rPr lang="en-US" sz="2000" dirty="0" smtClean="0"/>
              <a:t>Depressed mood most of day, nearly every day</a:t>
            </a:r>
          </a:p>
          <a:p>
            <a:pPr lvl="1"/>
            <a:r>
              <a:rPr lang="en-US" sz="2000" dirty="0" smtClean="0"/>
              <a:t>Markedly diminished interest or pleasure in all or almost all activities, most of day &amp; nearly every day</a:t>
            </a:r>
          </a:p>
          <a:p>
            <a:pPr lvl="1"/>
            <a:r>
              <a:rPr lang="en-US" sz="2000" dirty="0" smtClean="0">
                <a:solidFill>
                  <a:srgbClr val="FFFF00"/>
                </a:solidFill>
              </a:rPr>
              <a:t>Significant weight loss or gain, or appetite change</a:t>
            </a:r>
          </a:p>
          <a:p>
            <a:pPr lvl="1"/>
            <a:r>
              <a:rPr lang="en-US" sz="2000" dirty="0" smtClean="0"/>
              <a:t>Insomnia or hypersomnia nearly every day</a:t>
            </a:r>
          </a:p>
          <a:p>
            <a:pPr lvl="1"/>
            <a:r>
              <a:rPr lang="en-US" sz="2000" dirty="0" smtClean="0"/>
              <a:t>Observable psychomotor agitation or retardation nearly every day</a:t>
            </a:r>
          </a:p>
          <a:p>
            <a:pPr lvl="1"/>
            <a:r>
              <a:rPr lang="en-US" sz="2000" dirty="0" smtClean="0"/>
              <a:t>Fatigue or loss of energy nearly every day</a:t>
            </a:r>
          </a:p>
          <a:p>
            <a:pPr lvl="1"/>
            <a:r>
              <a:rPr lang="en-US" sz="2000" dirty="0" smtClean="0"/>
              <a:t>Feelings of worthlessness or excessive guilt nearly every day</a:t>
            </a:r>
          </a:p>
          <a:p>
            <a:pPr lvl="1"/>
            <a:r>
              <a:rPr lang="en-US" sz="2000" dirty="0" smtClean="0"/>
              <a:t>Diminished ability to think or concentrate; indecisiveness</a:t>
            </a:r>
          </a:p>
          <a:p>
            <a:pPr lvl="1"/>
            <a:r>
              <a:rPr lang="en-US" sz="2000" dirty="0" smtClean="0"/>
              <a:t>Recurrent thoughts of death, suicidal ideation, plan, or attempt</a:t>
            </a:r>
            <a:endParaRPr lang="en-US" sz="20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STAR*D Trial</a:t>
            </a:r>
            <a:endParaRPr lang="en-US" dirty="0"/>
          </a:p>
        </p:txBody>
      </p:sp>
      <p:sp>
        <p:nvSpPr>
          <p:cNvPr id="3" name="Content Placeholder 2"/>
          <p:cNvSpPr>
            <a:spLocks noGrp="1"/>
          </p:cNvSpPr>
          <p:nvPr>
            <p:ph idx="1"/>
          </p:nvPr>
        </p:nvSpPr>
        <p:spPr/>
        <p:txBody>
          <a:bodyPr/>
          <a:lstStyle/>
          <a:p>
            <a:r>
              <a:rPr lang="en-US" dirty="0" smtClean="0"/>
              <a:t>Once response occurs, a longer trial at an aggressive dose may be needed to achieve remission</a:t>
            </a: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STAR*D Trial</a:t>
            </a:r>
            <a:endParaRPr lang="en-US" dirty="0"/>
          </a:p>
        </p:txBody>
      </p:sp>
      <p:sp>
        <p:nvSpPr>
          <p:cNvPr id="3" name="Content Placeholder 2"/>
          <p:cNvSpPr>
            <a:spLocks noGrp="1"/>
          </p:cNvSpPr>
          <p:nvPr>
            <p:ph idx="1"/>
          </p:nvPr>
        </p:nvSpPr>
        <p:spPr/>
        <p:txBody>
          <a:bodyPr/>
          <a:lstStyle/>
          <a:p>
            <a:r>
              <a:rPr lang="en-US" dirty="0" smtClean="0"/>
              <a:t>Once response occurs, a longer trial at an aggressive dose may be needed to achieve remission</a:t>
            </a:r>
          </a:p>
          <a:p>
            <a:r>
              <a:rPr lang="en-US" dirty="0" smtClean="0"/>
              <a:t>When initial treatment fails, the chance of remission diminishes somewhat but is still substantial. The odds in favor of remission are then roughly equal whether you augment, switch to another SSRI, or switch to a non-SSRI or CT.</a:t>
            </a: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STAR*D Trial</a:t>
            </a:r>
            <a:endParaRPr lang="en-US" dirty="0"/>
          </a:p>
        </p:txBody>
      </p:sp>
      <p:sp>
        <p:nvSpPr>
          <p:cNvPr id="3" name="Content Placeholder 2"/>
          <p:cNvSpPr>
            <a:spLocks noGrp="1"/>
          </p:cNvSpPr>
          <p:nvPr>
            <p:ph idx="1"/>
          </p:nvPr>
        </p:nvSpPr>
        <p:spPr/>
        <p:txBody>
          <a:bodyPr/>
          <a:lstStyle/>
          <a:p>
            <a:r>
              <a:rPr lang="en-US" dirty="0" smtClean="0"/>
              <a:t>Cumulative remission rates:</a:t>
            </a:r>
          </a:p>
          <a:p>
            <a:pPr lvl="1"/>
            <a:r>
              <a:rPr lang="en-US" dirty="0" smtClean="0"/>
              <a:t>Level 1 treatment – 33%</a:t>
            </a:r>
          </a:p>
          <a:p>
            <a:pPr lvl="1"/>
            <a:r>
              <a:rPr lang="en-US" dirty="0" smtClean="0"/>
              <a:t>Level 2 treatment – 57%</a:t>
            </a:r>
          </a:p>
          <a:p>
            <a:pPr lvl="1"/>
            <a:r>
              <a:rPr lang="en-US" dirty="0" smtClean="0"/>
              <a:t>Level 3 treatment – 63%</a:t>
            </a:r>
          </a:p>
          <a:p>
            <a:pPr lvl="1"/>
            <a:r>
              <a:rPr lang="en-US" dirty="0" smtClean="0"/>
              <a:t>Level 4 treatment -  67%</a:t>
            </a:r>
          </a:p>
          <a:p>
            <a:r>
              <a:rPr lang="en-US" dirty="0" smtClean="0"/>
              <a:t>In 12-month follow up, those who failed to achieve remission or did so at higher levels of treatment experienced higher relapse rates.</a:t>
            </a: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STAR*D Trial</a:t>
            </a:r>
            <a:endParaRPr lang="en-US" dirty="0"/>
          </a:p>
        </p:txBody>
      </p:sp>
      <p:sp>
        <p:nvSpPr>
          <p:cNvPr id="3" name="Content Placeholder 2"/>
          <p:cNvSpPr>
            <a:spLocks noGrp="1"/>
          </p:cNvSpPr>
          <p:nvPr>
            <p:ph idx="1"/>
          </p:nvPr>
        </p:nvSpPr>
        <p:spPr>
          <a:xfrm>
            <a:off x="914400" y="1143000"/>
            <a:ext cx="7772400" cy="4572000"/>
          </a:xfrm>
        </p:spPr>
        <p:txBody>
          <a:bodyPr/>
          <a:lstStyle/>
          <a:p>
            <a:r>
              <a:rPr lang="en-US" dirty="0" smtClean="0"/>
              <a:t>Once response occurs, a longer trial at an aggressive dose may be needed to achieve remission</a:t>
            </a:r>
          </a:p>
          <a:p>
            <a:r>
              <a:rPr lang="en-US" dirty="0" smtClean="0"/>
              <a:t>When initial treatment fails, the chance of remission diminishes but is still substantial. The odds in favor of remission are then roughly equal whether you augment, switch to another SSRI, or switch to a non-SSRI or CT.</a:t>
            </a:r>
          </a:p>
          <a:p>
            <a:r>
              <a:rPr lang="en-US" dirty="0" smtClean="0"/>
              <a:t>Individuals respond to different molecules</a:t>
            </a:r>
          </a:p>
          <a:p>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676400"/>
            <a:ext cx="6019800" cy="1569660"/>
          </a:xfrm>
          <a:prstGeom prst="rect">
            <a:avLst/>
          </a:prstGeom>
          <a:noFill/>
        </p:spPr>
        <p:txBody>
          <a:bodyPr wrap="square" rtlCol="0">
            <a:spAutoFit/>
          </a:bodyPr>
          <a:lstStyle/>
          <a:p>
            <a:pPr algn="just"/>
            <a:r>
              <a:rPr lang="en-US" sz="2400" dirty="0" smtClean="0">
                <a:ea typeface="Calibri"/>
                <a:cs typeface="Times New Roman"/>
              </a:rPr>
              <a:t>There is very little difference between one person and another, but, what little there is, is very important.</a:t>
            </a:r>
          </a:p>
          <a:p>
            <a:pPr algn="r"/>
            <a:r>
              <a:rPr lang="en-US" sz="2400" i="1" dirty="0" smtClean="0">
                <a:cs typeface="Times New Roman"/>
              </a:rPr>
              <a:t>William James</a:t>
            </a:r>
            <a:endParaRPr lang="en-US" sz="2400" i="1"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Augmentation</a:t>
            </a:r>
            <a:endParaRPr lang="en-US" dirty="0"/>
          </a:p>
        </p:txBody>
      </p:sp>
      <p:sp>
        <p:nvSpPr>
          <p:cNvPr id="3" name="Content Placeholder 2"/>
          <p:cNvSpPr>
            <a:spLocks noGrp="1"/>
          </p:cNvSpPr>
          <p:nvPr>
            <p:ph idx="1"/>
          </p:nvPr>
        </p:nvSpPr>
        <p:spPr>
          <a:xfrm>
            <a:off x="914400" y="1295400"/>
            <a:ext cx="7772400" cy="4572000"/>
          </a:xfrm>
        </p:spPr>
        <p:txBody>
          <a:bodyPr>
            <a:normAutofit lnSpcReduction="10000"/>
          </a:bodyPr>
          <a:lstStyle/>
          <a:p>
            <a:r>
              <a:rPr lang="en-US" dirty="0" smtClean="0"/>
              <a:t>Bupropion</a:t>
            </a:r>
          </a:p>
          <a:p>
            <a:r>
              <a:rPr lang="en-US" dirty="0" smtClean="0"/>
              <a:t>Buspirone</a:t>
            </a:r>
          </a:p>
          <a:p>
            <a:r>
              <a:rPr lang="en-US" dirty="0" smtClean="0"/>
              <a:t>Psychotherapy</a:t>
            </a:r>
          </a:p>
          <a:p>
            <a:r>
              <a:rPr lang="en-US" dirty="0" smtClean="0"/>
              <a:t>Lithium</a:t>
            </a:r>
          </a:p>
          <a:p>
            <a:r>
              <a:rPr lang="en-US" dirty="0" smtClean="0"/>
              <a:t>T3</a:t>
            </a:r>
          </a:p>
          <a:p>
            <a:r>
              <a:rPr lang="en-US" dirty="0" smtClean="0"/>
              <a:t>Pindolol</a:t>
            </a:r>
          </a:p>
          <a:p>
            <a:r>
              <a:rPr lang="en-US" dirty="0" smtClean="0"/>
              <a:t>TCA’s</a:t>
            </a:r>
          </a:p>
          <a:p>
            <a:r>
              <a:rPr lang="en-US" dirty="0" smtClean="0"/>
              <a:t>Anticonvulsants</a:t>
            </a:r>
          </a:p>
          <a:p>
            <a:r>
              <a:rPr lang="en-US" dirty="0" smtClean="0"/>
              <a:t>Others: stimulants, antipsychotics</a:t>
            </a: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Augmentation</a:t>
            </a:r>
            <a:endParaRPr lang="en-US" dirty="0"/>
          </a:p>
        </p:txBody>
      </p:sp>
      <p:sp>
        <p:nvSpPr>
          <p:cNvPr id="3" name="Content Placeholder 2"/>
          <p:cNvSpPr>
            <a:spLocks noGrp="1"/>
          </p:cNvSpPr>
          <p:nvPr>
            <p:ph idx="1"/>
          </p:nvPr>
        </p:nvSpPr>
        <p:spPr>
          <a:xfrm>
            <a:off x="609600" y="1295400"/>
            <a:ext cx="7772400" cy="4572000"/>
          </a:xfrm>
        </p:spPr>
        <p:txBody>
          <a:bodyPr>
            <a:normAutofit/>
          </a:bodyPr>
          <a:lstStyle/>
          <a:p>
            <a:r>
              <a:rPr lang="en-US" dirty="0" smtClean="0"/>
              <a:t>Addition of other modalities or pharmacologic agents to enhance effect of the primary treatment </a:t>
            </a:r>
          </a:p>
          <a:p>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Augmentation</a:t>
            </a:r>
            <a:endParaRPr lang="en-US" dirty="0"/>
          </a:p>
        </p:txBody>
      </p:sp>
      <p:sp>
        <p:nvSpPr>
          <p:cNvPr id="3" name="Content Placeholder 2"/>
          <p:cNvSpPr>
            <a:spLocks noGrp="1"/>
          </p:cNvSpPr>
          <p:nvPr>
            <p:ph idx="1"/>
          </p:nvPr>
        </p:nvSpPr>
        <p:spPr>
          <a:xfrm>
            <a:off x="609600" y="1295400"/>
            <a:ext cx="7772400" cy="4572000"/>
          </a:xfrm>
        </p:spPr>
        <p:txBody>
          <a:bodyPr>
            <a:normAutofit/>
          </a:bodyPr>
          <a:lstStyle/>
          <a:p>
            <a:r>
              <a:rPr lang="en-US" dirty="0" smtClean="0"/>
              <a:t>Addition of other modalities or pharmacologic agents to enhance effect of the primary treatment </a:t>
            </a:r>
          </a:p>
          <a:p>
            <a:r>
              <a:rPr lang="en-US" dirty="0" smtClean="0"/>
              <a:t>Presumes that there is an effect to augment</a:t>
            </a:r>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Augmentation</a:t>
            </a:r>
            <a:endParaRPr lang="en-US" dirty="0"/>
          </a:p>
        </p:txBody>
      </p:sp>
      <p:sp>
        <p:nvSpPr>
          <p:cNvPr id="3" name="Content Placeholder 2"/>
          <p:cNvSpPr>
            <a:spLocks noGrp="1"/>
          </p:cNvSpPr>
          <p:nvPr>
            <p:ph idx="1"/>
          </p:nvPr>
        </p:nvSpPr>
        <p:spPr>
          <a:xfrm>
            <a:off x="914400" y="1295400"/>
            <a:ext cx="7772400" cy="4572000"/>
          </a:xfrm>
        </p:spPr>
        <p:txBody>
          <a:bodyPr>
            <a:normAutofit lnSpcReduction="10000"/>
          </a:bodyPr>
          <a:lstStyle/>
          <a:p>
            <a:r>
              <a:rPr lang="en-US" dirty="0" smtClean="0"/>
              <a:t>Bupropion</a:t>
            </a:r>
          </a:p>
          <a:p>
            <a:r>
              <a:rPr lang="en-US" dirty="0" smtClean="0"/>
              <a:t>Buspirone</a:t>
            </a:r>
          </a:p>
          <a:p>
            <a:r>
              <a:rPr lang="en-US" dirty="0" smtClean="0"/>
              <a:t>Psychotherapy</a:t>
            </a:r>
          </a:p>
          <a:p>
            <a:r>
              <a:rPr lang="en-US" dirty="0" smtClean="0"/>
              <a:t>Lithium</a:t>
            </a:r>
          </a:p>
          <a:p>
            <a:r>
              <a:rPr lang="en-US" dirty="0" smtClean="0"/>
              <a:t>T3</a:t>
            </a:r>
          </a:p>
          <a:p>
            <a:r>
              <a:rPr lang="en-US" dirty="0" smtClean="0"/>
              <a:t>Pindolol</a:t>
            </a:r>
          </a:p>
          <a:p>
            <a:r>
              <a:rPr lang="en-US" dirty="0" smtClean="0"/>
              <a:t>TCA’s</a:t>
            </a:r>
          </a:p>
          <a:p>
            <a:r>
              <a:rPr lang="en-US" dirty="0" smtClean="0"/>
              <a:t>Anticonvulsants</a:t>
            </a:r>
          </a:p>
          <a:p>
            <a:r>
              <a:rPr lang="en-US" dirty="0" smtClean="0"/>
              <a:t>Others: stimulants, antipsychotics</a:t>
            </a:r>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Augmentation</a:t>
            </a:r>
            <a:endParaRPr lang="en-US" dirty="0"/>
          </a:p>
        </p:txBody>
      </p:sp>
      <p:sp>
        <p:nvSpPr>
          <p:cNvPr id="3" name="Content Placeholder 2"/>
          <p:cNvSpPr>
            <a:spLocks noGrp="1"/>
          </p:cNvSpPr>
          <p:nvPr>
            <p:ph idx="1"/>
          </p:nvPr>
        </p:nvSpPr>
        <p:spPr>
          <a:xfrm>
            <a:off x="914400" y="1295400"/>
            <a:ext cx="7772400" cy="4572000"/>
          </a:xfrm>
        </p:spPr>
        <p:txBody>
          <a:bodyPr>
            <a:normAutofit lnSpcReduction="10000"/>
          </a:bodyPr>
          <a:lstStyle/>
          <a:p>
            <a:r>
              <a:rPr lang="en-US" dirty="0" smtClean="0">
                <a:solidFill>
                  <a:srgbClr val="FFFF00"/>
                </a:solidFill>
              </a:rPr>
              <a:t>Bupropion</a:t>
            </a:r>
          </a:p>
          <a:p>
            <a:r>
              <a:rPr lang="en-US" dirty="0" smtClean="0"/>
              <a:t>Buspirone</a:t>
            </a:r>
          </a:p>
          <a:p>
            <a:r>
              <a:rPr lang="en-US" dirty="0" smtClean="0"/>
              <a:t>Psychotherapy</a:t>
            </a:r>
          </a:p>
          <a:p>
            <a:r>
              <a:rPr lang="en-US" dirty="0" smtClean="0"/>
              <a:t>Lithium</a:t>
            </a:r>
          </a:p>
          <a:p>
            <a:r>
              <a:rPr lang="en-US" dirty="0" smtClean="0"/>
              <a:t>T3</a:t>
            </a:r>
          </a:p>
          <a:p>
            <a:r>
              <a:rPr lang="en-US" dirty="0" smtClean="0"/>
              <a:t>Pindolol</a:t>
            </a:r>
          </a:p>
          <a:p>
            <a:r>
              <a:rPr lang="en-US" dirty="0" smtClean="0"/>
              <a:t>TCA’s</a:t>
            </a:r>
          </a:p>
          <a:p>
            <a:r>
              <a:rPr lang="en-US" dirty="0" smtClean="0"/>
              <a:t>Anticonvulsants</a:t>
            </a:r>
          </a:p>
          <a:p>
            <a:r>
              <a:rPr lang="en-US" dirty="0" smtClean="0"/>
              <a:t>Others: stimulants, antipsychotics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Diagnosing MDD</a:t>
            </a:r>
            <a:endParaRPr lang="en-US" sz="3600" dirty="0"/>
          </a:p>
        </p:txBody>
      </p:sp>
      <p:sp>
        <p:nvSpPr>
          <p:cNvPr id="3" name="Content Placeholder 2"/>
          <p:cNvSpPr>
            <a:spLocks noGrp="1"/>
          </p:cNvSpPr>
          <p:nvPr>
            <p:ph idx="1"/>
          </p:nvPr>
        </p:nvSpPr>
        <p:spPr>
          <a:xfrm>
            <a:off x="914400" y="1295400"/>
            <a:ext cx="7772400" cy="4572000"/>
          </a:xfrm>
        </p:spPr>
        <p:txBody>
          <a:bodyPr>
            <a:normAutofit/>
          </a:bodyPr>
          <a:lstStyle/>
          <a:p>
            <a:r>
              <a:rPr lang="en-US" sz="2400" dirty="0" smtClean="0"/>
              <a:t>DSM-IV Criteria for Major Depressive Episode: Five or more of the following during same 2-week period</a:t>
            </a:r>
          </a:p>
          <a:p>
            <a:pPr lvl="1"/>
            <a:r>
              <a:rPr lang="en-US" sz="2000" dirty="0" smtClean="0"/>
              <a:t>Depressed mood most of day, nearly every day</a:t>
            </a:r>
          </a:p>
          <a:p>
            <a:pPr lvl="1"/>
            <a:r>
              <a:rPr lang="en-US" sz="2000" dirty="0" smtClean="0"/>
              <a:t>Markedly diminished interest or pleasure in all or almost all activities, most of day &amp; nearly every day</a:t>
            </a:r>
          </a:p>
          <a:p>
            <a:pPr lvl="1"/>
            <a:r>
              <a:rPr lang="en-US" sz="2000" dirty="0" smtClean="0"/>
              <a:t>Significant weight loss or gain, or appetite change</a:t>
            </a:r>
          </a:p>
          <a:p>
            <a:pPr lvl="1"/>
            <a:r>
              <a:rPr lang="en-US" sz="2000" dirty="0" smtClean="0">
                <a:solidFill>
                  <a:srgbClr val="FFFF00"/>
                </a:solidFill>
              </a:rPr>
              <a:t>Insomnia or hypersomnia nearly every day</a:t>
            </a:r>
          </a:p>
          <a:p>
            <a:pPr lvl="1"/>
            <a:r>
              <a:rPr lang="en-US" sz="2000" dirty="0" smtClean="0"/>
              <a:t>Observable psychomotor agitation or retardation nearly every day</a:t>
            </a:r>
          </a:p>
          <a:p>
            <a:pPr lvl="1"/>
            <a:r>
              <a:rPr lang="en-US" sz="2000" dirty="0" smtClean="0"/>
              <a:t>Fatigue or loss of energy nearly every day</a:t>
            </a:r>
          </a:p>
          <a:p>
            <a:pPr lvl="1"/>
            <a:r>
              <a:rPr lang="en-US" sz="2000" dirty="0" smtClean="0"/>
              <a:t>Feelings of worthlessness or excessive guilt nearly every day</a:t>
            </a:r>
          </a:p>
          <a:p>
            <a:pPr lvl="1"/>
            <a:r>
              <a:rPr lang="en-US" sz="2000" dirty="0" smtClean="0"/>
              <a:t>Diminished ability to think or concentrate; indecisiveness</a:t>
            </a:r>
          </a:p>
          <a:p>
            <a:pPr lvl="1"/>
            <a:r>
              <a:rPr lang="en-US" sz="2000" dirty="0" smtClean="0"/>
              <a:t>Recurrent thoughts of death, suicidal ideation, plan, or attempt</a:t>
            </a:r>
            <a:endParaRPr lang="en-US" sz="2000"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Augmentation</a:t>
            </a:r>
            <a:endParaRPr lang="en-US" dirty="0"/>
          </a:p>
        </p:txBody>
      </p:sp>
      <p:sp>
        <p:nvSpPr>
          <p:cNvPr id="3" name="Content Placeholder 2"/>
          <p:cNvSpPr>
            <a:spLocks noGrp="1"/>
          </p:cNvSpPr>
          <p:nvPr>
            <p:ph idx="1"/>
          </p:nvPr>
        </p:nvSpPr>
        <p:spPr>
          <a:xfrm>
            <a:off x="914400" y="1295400"/>
            <a:ext cx="7772400" cy="4572000"/>
          </a:xfrm>
        </p:spPr>
        <p:txBody>
          <a:bodyPr>
            <a:normAutofit fontScale="77500" lnSpcReduction="20000"/>
          </a:bodyPr>
          <a:lstStyle/>
          <a:p>
            <a:r>
              <a:rPr lang="en-US" dirty="0" smtClean="0">
                <a:solidFill>
                  <a:srgbClr val="FFFF00"/>
                </a:solidFill>
              </a:rPr>
              <a:t>Bupropion – adds noradrenergic stimulation; consider in setting of hypersomnolence, fatigue, lassitude; start at 100 – 150 bid. Also can counteract SSRI sexual side-effects; May increase anxiety</a:t>
            </a:r>
          </a:p>
          <a:p>
            <a:r>
              <a:rPr lang="en-US" dirty="0" smtClean="0"/>
              <a:t>Buspirone</a:t>
            </a:r>
          </a:p>
          <a:p>
            <a:r>
              <a:rPr lang="en-US" dirty="0" smtClean="0"/>
              <a:t>Psychotherapy</a:t>
            </a:r>
          </a:p>
          <a:p>
            <a:r>
              <a:rPr lang="en-US" dirty="0" smtClean="0"/>
              <a:t>Lithium</a:t>
            </a:r>
          </a:p>
          <a:p>
            <a:r>
              <a:rPr lang="en-US" dirty="0" smtClean="0"/>
              <a:t>T3</a:t>
            </a:r>
          </a:p>
          <a:p>
            <a:r>
              <a:rPr lang="en-US" dirty="0" smtClean="0"/>
              <a:t>Pindolol</a:t>
            </a:r>
          </a:p>
          <a:p>
            <a:r>
              <a:rPr lang="en-US" dirty="0" smtClean="0"/>
              <a:t>TCA’s</a:t>
            </a:r>
          </a:p>
          <a:p>
            <a:r>
              <a:rPr lang="en-US" dirty="0" smtClean="0"/>
              <a:t>Anticonvulsants</a:t>
            </a:r>
          </a:p>
          <a:p>
            <a:r>
              <a:rPr lang="en-US" dirty="0" smtClean="0"/>
              <a:t>Others: stimulants, antipsychotics</a:t>
            </a:r>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Augmentation</a:t>
            </a:r>
            <a:endParaRPr lang="en-US" dirty="0"/>
          </a:p>
        </p:txBody>
      </p:sp>
      <p:sp>
        <p:nvSpPr>
          <p:cNvPr id="3" name="Content Placeholder 2"/>
          <p:cNvSpPr>
            <a:spLocks noGrp="1"/>
          </p:cNvSpPr>
          <p:nvPr>
            <p:ph idx="1"/>
          </p:nvPr>
        </p:nvSpPr>
        <p:spPr>
          <a:xfrm>
            <a:off x="914400" y="1295400"/>
            <a:ext cx="7772400" cy="4572000"/>
          </a:xfrm>
        </p:spPr>
        <p:txBody>
          <a:bodyPr>
            <a:normAutofit lnSpcReduction="10000"/>
          </a:bodyPr>
          <a:lstStyle/>
          <a:p>
            <a:r>
              <a:rPr lang="en-US" dirty="0" smtClean="0"/>
              <a:t>Bupropion</a:t>
            </a:r>
          </a:p>
          <a:p>
            <a:r>
              <a:rPr lang="en-US" dirty="0" smtClean="0">
                <a:solidFill>
                  <a:srgbClr val="FFFF00"/>
                </a:solidFill>
              </a:rPr>
              <a:t>Buspirone</a:t>
            </a:r>
          </a:p>
          <a:p>
            <a:r>
              <a:rPr lang="en-US" dirty="0" smtClean="0"/>
              <a:t>Psychotherapy</a:t>
            </a:r>
          </a:p>
          <a:p>
            <a:r>
              <a:rPr lang="en-US" dirty="0" smtClean="0"/>
              <a:t>Lithium</a:t>
            </a:r>
          </a:p>
          <a:p>
            <a:r>
              <a:rPr lang="en-US" dirty="0" smtClean="0"/>
              <a:t>T3</a:t>
            </a:r>
          </a:p>
          <a:p>
            <a:r>
              <a:rPr lang="en-US" dirty="0" smtClean="0"/>
              <a:t>Pindolol</a:t>
            </a:r>
          </a:p>
          <a:p>
            <a:r>
              <a:rPr lang="en-US" dirty="0" smtClean="0"/>
              <a:t>TCA’s</a:t>
            </a:r>
          </a:p>
          <a:p>
            <a:r>
              <a:rPr lang="en-US" dirty="0" smtClean="0"/>
              <a:t>Anticonvulsants</a:t>
            </a:r>
          </a:p>
          <a:p>
            <a:r>
              <a:rPr lang="en-US" dirty="0" smtClean="0"/>
              <a:t>Others: stimulants, antipsychotics</a:t>
            </a:r>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Augmentation</a:t>
            </a:r>
            <a:endParaRPr lang="en-US" dirty="0"/>
          </a:p>
        </p:txBody>
      </p:sp>
      <p:sp>
        <p:nvSpPr>
          <p:cNvPr id="3" name="Content Placeholder 2"/>
          <p:cNvSpPr>
            <a:spLocks noGrp="1"/>
          </p:cNvSpPr>
          <p:nvPr>
            <p:ph idx="1"/>
          </p:nvPr>
        </p:nvSpPr>
        <p:spPr>
          <a:xfrm>
            <a:off x="914400" y="1295400"/>
            <a:ext cx="7772400" cy="4572000"/>
          </a:xfrm>
        </p:spPr>
        <p:txBody>
          <a:bodyPr>
            <a:normAutofit fontScale="85000" lnSpcReduction="20000"/>
          </a:bodyPr>
          <a:lstStyle/>
          <a:p>
            <a:r>
              <a:rPr lang="en-US" dirty="0" smtClean="0"/>
              <a:t>Bupropion</a:t>
            </a:r>
          </a:p>
          <a:p>
            <a:r>
              <a:rPr lang="en-US" dirty="0" smtClean="0">
                <a:solidFill>
                  <a:srgbClr val="FFFF00"/>
                </a:solidFill>
              </a:rPr>
              <a:t>Buspirone – harmless enough; mild dopamine agonist; consider in setting of anxiety, and can counteract SSRI sexual side-effects; 7.5 mg bid</a:t>
            </a:r>
          </a:p>
          <a:p>
            <a:r>
              <a:rPr lang="en-US" dirty="0" smtClean="0"/>
              <a:t>Psychotherapy</a:t>
            </a:r>
          </a:p>
          <a:p>
            <a:r>
              <a:rPr lang="en-US" dirty="0" smtClean="0"/>
              <a:t>Lithium</a:t>
            </a:r>
          </a:p>
          <a:p>
            <a:r>
              <a:rPr lang="en-US" dirty="0" smtClean="0"/>
              <a:t>T3</a:t>
            </a:r>
          </a:p>
          <a:p>
            <a:r>
              <a:rPr lang="en-US" dirty="0" smtClean="0"/>
              <a:t>Pindolol</a:t>
            </a:r>
          </a:p>
          <a:p>
            <a:r>
              <a:rPr lang="en-US" dirty="0" smtClean="0"/>
              <a:t>TCA’s</a:t>
            </a:r>
          </a:p>
          <a:p>
            <a:r>
              <a:rPr lang="en-US" dirty="0" smtClean="0"/>
              <a:t>Anticonvulsants</a:t>
            </a:r>
          </a:p>
          <a:p>
            <a:r>
              <a:rPr lang="en-US" dirty="0" smtClean="0"/>
              <a:t>Others: stimulants, antipsychotics</a:t>
            </a:r>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Augmentation</a:t>
            </a:r>
            <a:endParaRPr lang="en-US" dirty="0"/>
          </a:p>
        </p:txBody>
      </p:sp>
      <p:sp>
        <p:nvSpPr>
          <p:cNvPr id="3" name="Content Placeholder 2"/>
          <p:cNvSpPr>
            <a:spLocks noGrp="1"/>
          </p:cNvSpPr>
          <p:nvPr>
            <p:ph idx="1"/>
          </p:nvPr>
        </p:nvSpPr>
        <p:spPr>
          <a:xfrm>
            <a:off x="914400" y="1295400"/>
            <a:ext cx="7772400" cy="4572000"/>
          </a:xfrm>
        </p:spPr>
        <p:txBody>
          <a:bodyPr>
            <a:normAutofit lnSpcReduction="10000"/>
          </a:bodyPr>
          <a:lstStyle/>
          <a:p>
            <a:r>
              <a:rPr lang="en-US" dirty="0" smtClean="0"/>
              <a:t>Bupropion</a:t>
            </a:r>
          </a:p>
          <a:p>
            <a:r>
              <a:rPr lang="en-US" dirty="0" smtClean="0"/>
              <a:t>Buspirone</a:t>
            </a:r>
          </a:p>
          <a:p>
            <a:r>
              <a:rPr lang="en-US" dirty="0" smtClean="0">
                <a:solidFill>
                  <a:srgbClr val="FFFF00"/>
                </a:solidFill>
              </a:rPr>
              <a:t>Psychotherapy</a:t>
            </a:r>
          </a:p>
          <a:p>
            <a:r>
              <a:rPr lang="en-US" dirty="0" smtClean="0"/>
              <a:t>Lithium</a:t>
            </a:r>
          </a:p>
          <a:p>
            <a:r>
              <a:rPr lang="en-US" dirty="0" smtClean="0"/>
              <a:t>T3</a:t>
            </a:r>
          </a:p>
          <a:p>
            <a:r>
              <a:rPr lang="en-US" dirty="0" smtClean="0"/>
              <a:t>Pindolol</a:t>
            </a:r>
          </a:p>
          <a:p>
            <a:r>
              <a:rPr lang="en-US" dirty="0" smtClean="0"/>
              <a:t>TCA’s</a:t>
            </a:r>
          </a:p>
          <a:p>
            <a:r>
              <a:rPr lang="en-US" dirty="0" smtClean="0"/>
              <a:t>Anticonvulsants</a:t>
            </a:r>
          </a:p>
          <a:p>
            <a:r>
              <a:rPr lang="en-US" dirty="0" smtClean="0"/>
              <a:t>Others: stimulants, antipsychotics</a:t>
            </a:r>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Augmentation</a:t>
            </a:r>
            <a:endParaRPr lang="en-US" dirty="0"/>
          </a:p>
        </p:txBody>
      </p:sp>
      <p:sp>
        <p:nvSpPr>
          <p:cNvPr id="3" name="Content Placeholder 2"/>
          <p:cNvSpPr>
            <a:spLocks noGrp="1"/>
          </p:cNvSpPr>
          <p:nvPr>
            <p:ph idx="1"/>
          </p:nvPr>
        </p:nvSpPr>
        <p:spPr>
          <a:xfrm>
            <a:off x="914400" y="1295400"/>
            <a:ext cx="7772400" cy="4572000"/>
          </a:xfrm>
        </p:spPr>
        <p:txBody>
          <a:bodyPr>
            <a:normAutofit fontScale="92500" lnSpcReduction="10000"/>
          </a:bodyPr>
          <a:lstStyle/>
          <a:p>
            <a:r>
              <a:rPr lang="en-US" dirty="0" smtClean="0"/>
              <a:t>Bupropion</a:t>
            </a:r>
          </a:p>
          <a:p>
            <a:r>
              <a:rPr lang="en-US" dirty="0" smtClean="0"/>
              <a:t>Buspirone</a:t>
            </a:r>
          </a:p>
          <a:p>
            <a:r>
              <a:rPr lang="en-US" dirty="0" smtClean="0">
                <a:solidFill>
                  <a:srgbClr val="FFFF00"/>
                </a:solidFill>
              </a:rPr>
              <a:t>Psychotherapy – </a:t>
            </a:r>
            <a:r>
              <a:rPr lang="en-US" i="1" dirty="0" smtClean="0">
                <a:solidFill>
                  <a:srgbClr val="FFFF00"/>
                </a:solidFill>
              </a:rPr>
              <a:t>Always</a:t>
            </a:r>
            <a:r>
              <a:rPr lang="en-US" dirty="0" smtClean="0">
                <a:solidFill>
                  <a:srgbClr val="FFFF00"/>
                </a:solidFill>
              </a:rPr>
              <a:t> consider psychotherapy</a:t>
            </a:r>
          </a:p>
          <a:p>
            <a:r>
              <a:rPr lang="en-US" dirty="0" smtClean="0"/>
              <a:t>Lithium</a:t>
            </a:r>
          </a:p>
          <a:p>
            <a:r>
              <a:rPr lang="en-US" dirty="0" smtClean="0"/>
              <a:t>T3</a:t>
            </a:r>
          </a:p>
          <a:p>
            <a:r>
              <a:rPr lang="en-US" dirty="0" smtClean="0"/>
              <a:t>Pindolol</a:t>
            </a:r>
          </a:p>
          <a:p>
            <a:r>
              <a:rPr lang="en-US" dirty="0" smtClean="0"/>
              <a:t>TCA’s</a:t>
            </a:r>
          </a:p>
          <a:p>
            <a:r>
              <a:rPr lang="en-US" dirty="0" smtClean="0"/>
              <a:t>Anticonvulsants</a:t>
            </a:r>
          </a:p>
          <a:p>
            <a:r>
              <a:rPr lang="en-US" dirty="0" smtClean="0"/>
              <a:t>Others: stimulants, antipsychotics</a:t>
            </a:r>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Augmentation</a:t>
            </a:r>
            <a:endParaRPr lang="en-US" dirty="0"/>
          </a:p>
        </p:txBody>
      </p:sp>
      <p:sp>
        <p:nvSpPr>
          <p:cNvPr id="3" name="Content Placeholder 2"/>
          <p:cNvSpPr>
            <a:spLocks noGrp="1"/>
          </p:cNvSpPr>
          <p:nvPr>
            <p:ph idx="1"/>
          </p:nvPr>
        </p:nvSpPr>
        <p:spPr>
          <a:xfrm>
            <a:off x="914400" y="1295400"/>
            <a:ext cx="7772400" cy="4572000"/>
          </a:xfrm>
        </p:spPr>
        <p:txBody>
          <a:bodyPr>
            <a:normAutofit lnSpcReduction="10000"/>
          </a:bodyPr>
          <a:lstStyle/>
          <a:p>
            <a:r>
              <a:rPr lang="en-US" dirty="0" smtClean="0"/>
              <a:t>Bupropion</a:t>
            </a:r>
          </a:p>
          <a:p>
            <a:r>
              <a:rPr lang="en-US" dirty="0" smtClean="0"/>
              <a:t>Buspirone</a:t>
            </a:r>
          </a:p>
          <a:p>
            <a:r>
              <a:rPr lang="en-US" dirty="0" smtClean="0"/>
              <a:t>Psychotherapy</a:t>
            </a:r>
          </a:p>
          <a:p>
            <a:r>
              <a:rPr lang="en-US" dirty="0" smtClean="0">
                <a:solidFill>
                  <a:srgbClr val="FFFF00"/>
                </a:solidFill>
              </a:rPr>
              <a:t>Lithium</a:t>
            </a:r>
          </a:p>
          <a:p>
            <a:r>
              <a:rPr lang="en-US" dirty="0" smtClean="0"/>
              <a:t>T3</a:t>
            </a:r>
          </a:p>
          <a:p>
            <a:r>
              <a:rPr lang="en-US" dirty="0" smtClean="0"/>
              <a:t>Pindolol</a:t>
            </a:r>
          </a:p>
          <a:p>
            <a:r>
              <a:rPr lang="en-US" dirty="0" smtClean="0"/>
              <a:t>TCA’s</a:t>
            </a:r>
          </a:p>
          <a:p>
            <a:r>
              <a:rPr lang="en-US" dirty="0" smtClean="0"/>
              <a:t>Anticonvulsants</a:t>
            </a:r>
          </a:p>
          <a:p>
            <a:r>
              <a:rPr lang="en-US" dirty="0" smtClean="0"/>
              <a:t>Others: stimulants, antipsychotics</a:t>
            </a:r>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Augmentation</a:t>
            </a:r>
            <a:endParaRPr lang="en-US" dirty="0"/>
          </a:p>
        </p:txBody>
      </p:sp>
      <p:sp>
        <p:nvSpPr>
          <p:cNvPr id="3" name="Content Placeholder 2"/>
          <p:cNvSpPr>
            <a:spLocks noGrp="1"/>
          </p:cNvSpPr>
          <p:nvPr>
            <p:ph idx="1"/>
          </p:nvPr>
        </p:nvSpPr>
        <p:spPr>
          <a:xfrm>
            <a:off x="914400" y="1295400"/>
            <a:ext cx="7772400" cy="4572000"/>
          </a:xfrm>
        </p:spPr>
        <p:txBody>
          <a:bodyPr>
            <a:normAutofit lnSpcReduction="10000"/>
          </a:bodyPr>
          <a:lstStyle/>
          <a:p>
            <a:r>
              <a:rPr lang="en-US" dirty="0" smtClean="0"/>
              <a:t>Bupropion</a:t>
            </a:r>
          </a:p>
          <a:p>
            <a:r>
              <a:rPr lang="en-US" dirty="0" smtClean="0"/>
              <a:t>Buspirone</a:t>
            </a:r>
          </a:p>
          <a:p>
            <a:r>
              <a:rPr lang="en-US" dirty="0" smtClean="0"/>
              <a:t>Psychotherapy</a:t>
            </a:r>
          </a:p>
          <a:p>
            <a:r>
              <a:rPr lang="en-US" dirty="0" smtClean="0">
                <a:solidFill>
                  <a:srgbClr val="FFFF00"/>
                </a:solidFill>
              </a:rPr>
              <a:t>Lithium – 150 bid; adverse effects</a:t>
            </a:r>
          </a:p>
          <a:p>
            <a:r>
              <a:rPr lang="en-US" dirty="0" smtClean="0"/>
              <a:t>T3</a:t>
            </a:r>
          </a:p>
          <a:p>
            <a:r>
              <a:rPr lang="en-US" dirty="0" smtClean="0"/>
              <a:t>Pindolol</a:t>
            </a:r>
          </a:p>
          <a:p>
            <a:r>
              <a:rPr lang="en-US" dirty="0" smtClean="0"/>
              <a:t>TCA’s</a:t>
            </a:r>
          </a:p>
          <a:p>
            <a:r>
              <a:rPr lang="en-US" dirty="0" smtClean="0"/>
              <a:t>Anticonvulsants</a:t>
            </a:r>
          </a:p>
          <a:p>
            <a:r>
              <a:rPr lang="en-US" dirty="0" smtClean="0"/>
              <a:t>Others: stimulants, antipsychotics</a:t>
            </a:r>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Augmentation</a:t>
            </a:r>
            <a:endParaRPr lang="en-US" dirty="0"/>
          </a:p>
        </p:txBody>
      </p:sp>
      <p:sp>
        <p:nvSpPr>
          <p:cNvPr id="3" name="Content Placeholder 2"/>
          <p:cNvSpPr>
            <a:spLocks noGrp="1"/>
          </p:cNvSpPr>
          <p:nvPr>
            <p:ph idx="1"/>
          </p:nvPr>
        </p:nvSpPr>
        <p:spPr>
          <a:xfrm>
            <a:off x="914400" y="1295400"/>
            <a:ext cx="7772400" cy="4572000"/>
          </a:xfrm>
        </p:spPr>
        <p:txBody>
          <a:bodyPr>
            <a:normAutofit lnSpcReduction="10000"/>
          </a:bodyPr>
          <a:lstStyle/>
          <a:p>
            <a:r>
              <a:rPr lang="en-US" dirty="0" smtClean="0"/>
              <a:t>Bupropion</a:t>
            </a:r>
          </a:p>
          <a:p>
            <a:r>
              <a:rPr lang="en-US" dirty="0" smtClean="0"/>
              <a:t>Buspirone</a:t>
            </a:r>
          </a:p>
          <a:p>
            <a:r>
              <a:rPr lang="en-US" dirty="0" smtClean="0"/>
              <a:t>Psychotherapy</a:t>
            </a:r>
          </a:p>
          <a:p>
            <a:r>
              <a:rPr lang="en-US" dirty="0" smtClean="0"/>
              <a:t>Lithium</a:t>
            </a:r>
          </a:p>
          <a:p>
            <a:r>
              <a:rPr lang="en-US" dirty="0" smtClean="0">
                <a:solidFill>
                  <a:srgbClr val="FFFF00"/>
                </a:solidFill>
              </a:rPr>
              <a:t>T3</a:t>
            </a:r>
          </a:p>
          <a:p>
            <a:r>
              <a:rPr lang="en-US" dirty="0" smtClean="0"/>
              <a:t>Pindolol</a:t>
            </a:r>
          </a:p>
          <a:p>
            <a:r>
              <a:rPr lang="en-US" dirty="0" smtClean="0"/>
              <a:t>TCA’s</a:t>
            </a:r>
          </a:p>
          <a:p>
            <a:r>
              <a:rPr lang="en-US" dirty="0" smtClean="0"/>
              <a:t>Anticonvulsants</a:t>
            </a:r>
          </a:p>
          <a:p>
            <a:r>
              <a:rPr lang="en-US" dirty="0" smtClean="0"/>
              <a:t>Others: stimulants, antipsychotics</a:t>
            </a:r>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Augmentation</a:t>
            </a:r>
            <a:endParaRPr lang="en-US" dirty="0"/>
          </a:p>
        </p:txBody>
      </p:sp>
      <p:sp>
        <p:nvSpPr>
          <p:cNvPr id="3" name="Content Placeholder 2"/>
          <p:cNvSpPr>
            <a:spLocks noGrp="1"/>
          </p:cNvSpPr>
          <p:nvPr>
            <p:ph idx="1"/>
          </p:nvPr>
        </p:nvSpPr>
        <p:spPr>
          <a:xfrm>
            <a:off x="914400" y="1295400"/>
            <a:ext cx="7772400" cy="4572000"/>
          </a:xfrm>
        </p:spPr>
        <p:txBody>
          <a:bodyPr>
            <a:normAutofit lnSpcReduction="10000"/>
          </a:bodyPr>
          <a:lstStyle/>
          <a:p>
            <a:r>
              <a:rPr lang="en-US" dirty="0" smtClean="0"/>
              <a:t>Bupropion</a:t>
            </a:r>
          </a:p>
          <a:p>
            <a:r>
              <a:rPr lang="en-US" dirty="0" smtClean="0"/>
              <a:t>Buspirone</a:t>
            </a:r>
          </a:p>
          <a:p>
            <a:r>
              <a:rPr lang="en-US" dirty="0" smtClean="0"/>
              <a:t>Psychotherapy</a:t>
            </a:r>
          </a:p>
          <a:p>
            <a:r>
              <a:rPr lang="en-US" dirty="0" smtClean="0"/>
              <a:t>Lithium</a:t>
            </a:r>
          </a:p>
          <a:p>
            <a:r>
              <a:rPr lang="en-US" dirty="0" smtClean="0">
                <a:solidFill>
                  <a:srgbClr val="FFFF00"/>
                </a:solidFill>
              </a:rPr>
              <a:t>T3 – 12.5-25 mcg/day</a:t>
            </a:r>
          </a:p>
          <a:p>
            <a:r>
              <a:rPr lang="en-US" dirty="0" smtClean="0"/>
              <a:t>Pindolol</a:t>
            </a:r>
          </a:p>
          <a:p>
            <a:r>
              <a:rPr lang="en-US" dirty="0" smtClean="0"/>
              <a:t>TCA’s</a:t>
            </a:r>
          </a:p>
          <a:p>
            <a:r>
              <a:rPr lang="en-US" dirty="0" smtClean="0"/>
              <a:t>Anticonvulsants</a:t>
            </a:r>
          </a:p>
          <a:p>
            <a:r>
              <a:rPr lang="en-US" dirty="0" smtClean="0"/>
              <a:t>Others: stimulants, antipsychotics</a:t>
            </a:r>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Augmentation</a:t>
            </a:r>
            <a:endParaRPr lang="en-US" dirty="0"/>
          </a:p>
        </p:txBody>
      </p:sp>
      <p:sp>
        <p:nvSpPr>
          <p:cNvPr id="3" name="Content Placeholder 2"/>
          <p:cNvSpPr>
            <a:spLocks noGrp="1"/>
          </p:cNvSpPr>
          <p:nvPr>
            <p:ph idx="1"/>
          </p:nvPr>
        </p:nvSpPr>
        <p:spPr>
          <a:xfrm>
            <a:off x="914400" y="1295400"/>
            <a:ext cx="7772400" cy="4572000"/>
          </a:xfrm>
        </p:spPr>
        <p:txBody>
          <a:bodyPr>
            <a:normAutofit lnSpcReduction="10000"/>
          </a:bodyPr>
          <a:lstStyle/>
          <a:p>
            <a:r>
              <a:rPr lang="en-US" dirty="0" smtClean="0"/>
              <a:t>Bupropion</a:t>
            </a:r>
          </a:p>
          <a:p>
            <a:r>
              <a:rPr lang="en-US" dirty="0" smtClean="0"/>
              <a:t>Buspirone</a:t>
            </a:r>
          </a:p>
          <a:p>
            <a:r>
              <a:rPr lang="en-US" dirty="0" smtClean="0"/>
              <a:t>Psychotherapy</a:t>
            </a:r>
          </a:p>
          <a:p>
            <a:r>
              <a:rPr lang="en-US" dirty="0" smtClean="0"/>
              <a:t>Lithium</a:t>
            </a:r>
          </a:p>
          <a:p>
            <a:r>
              <a:rPr lang="en-US" dirty="0" smtClean="0"/>
              <a:t>T3 – 12.5-25 mcg/day</a:t>
            </a:r>
          </a:p>
          <a:p>
            <a:r>
              <a:rPr lang="en-US" dirty="0" smtClean="0"/>
              <a:t>Pindolol</a:t>
            </a:r>
          </a:p>
          <a:p>
            <a:r>
              <a:rPr lang="en-US" dirty="0" smtClean="0"/>
              <a:t>TCA’s</a:t>
            </a:r>
          </a:p>
          <a:p>
            <a:r>
              <a:rPr lang="en-US" dirty="0" smtClean="0"/>
              <a:t>Anticonvulsants</a:t>
            </a:r>
          </a:p>
          <a:p>
            <a:r>
              <a:rPr lang="en-US" dirty="0" smtClean="0"/>
              <a:t>Others: stimulants, </a:t>
            </a:r>
            <a:r>
              <a:rPr lang="en-US" dirty="0" smtClean="0">
                <a:solidFill>
                  <a:srgbClr val="FFC000"/>
                </a:solidFill>
              </a:rPr>
              <a:t>antipsychotics</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Diagnosing MDD</a:t>
            </a:r>
            <a:endParaRPr lang="en-US" sz="3600" dirty="0"/>
          </a:p>
        </p:txBody>
      </p:sp>
      <p:sp>
        <p:nvSpPr>
          <p:cNvPr id="3" name="Content Placeholder 2"/>
          <p:cNvSpPr>
            <a:spLocks noGrp="1"/>
          </p:cNvSpPr>
          <p:nvPr>
            <p:ph idx="1"/>
          </p:nvPr>
        </p:nvSpPr>
        <p:spPr>
          <a:xfrm>
            <a:off x="914400" y="1295400"/>
            <a:ext cx="7772400" cy="4572000"/>
          </a:xfrm>
        </p:spPr>
        <p:txBody>
          <a:bodyPr>
            <a:normAutofit/>
          </a:bodyPr>
          <a:lstStyle/>
          <a:p>
            <a:r>
              <a:rPr lang="en-US" sz="2400" dirty="0" smtClean="0"/>
              <a:t>DSM-IV Criteria for Major Depressive Episode: Five or more of the following during same 2-week period</a:t>
            </a:r>
          </a:p>
          <a:p>
            <a:pPr lvl="1"/>
            <a:r>
              <a:rPr lang="en-US" sz="2000" dirty="0" smtClean="0"/>
              <a:t>Depressed mood most of day, nearly every day</a:t>
            </a:r>
          </a:p>
          <a:p>
            <a:pPr lvl="1"/>
            <a:r>
              <a:rPr lang="en-US" sz="2000" dirty="0" smtClean="0"/>
              <a:t>Markedly diminished interest or pleasure in all or almost all activities, most of day &amp; nearly every day</a:t>
            </a:r>
          </a:p>
          <a:p>
            <a:pPr lvl="1"/>
            <a:r>
              <a:rPr lang="en-US" sz="2000" dirty="0" smtClean="0"/>
              <a:t>Significant weight loss or gain, or appetite change</a:t>
            </a:r>
          </a:p>
          <a:p>
            <a:pPr lvl="1"/>
            <a:r>
              <a:rPr lang="en-US" sz="2000" dirty="0" smtClean="0"/>
              <a:t>Insomnia or hypersomnia nearly every day</a:t>
            </a:r>
          </a:p>
          <a:p>
            <a:pPr lvl="1"/>
            <a:r>
              <a:rPr lang="en-US" sz="2000" dirty="0" smtClean="0">
                <a:solidFill>
                  <a:srgbClr val="FFFF00"/>
                </a:solidFill>
              </a:rPr>
              <a:t>Observable psychomotor agitation or retardation nearly every day</a:t>
            </a:r>
          </a:p>
          <a:p>
            <a:pPr lvl="1"/>
            <a:r>
              <a:rPr lang="en-US" sz="2000" dirty="0" smtClean="0"/>
              <a:t>Fatigue or loss of energy nearly every day</a:t>
            </a:r>
          </a:p>
          <a:p>
            <a:pPr lvl="1"/>
            <a:r>
              <a:rPr lang="en-US" sz="2000" dirty="0" smtClean="0"/>
              <a:t>Feelings of worthlessness or excessive guilt nearly every day</a:t>
            </a:r>
          </a:p>
          <a:p>
            <a:pPr lvl="1"/>
            <a:r>
              <a:rPr lang="en-US" sz="2000" dirty="0" smtClean="0"/>
              <a:t>Diminished ability to think or concentrate; indecisiveness</a:t>
            </a:r>
          </a:p>
          <a:p>
            <a:pPr lvl="1"/>
            <a:r>
              <a:rPr lang="en-US" sz="2000" dirty="0" smtClean="0"/>
              <a:t>Recurrent thoughts of death, suicidal ideation, plan, or attempt</a:t>
            </a:r>
            <a:endParaRPr lang="en-US" sz="2000"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66800" y="1066800"/>
          <a:ext cx="7162800" cy="2141432"/>
        </p:xfrm>
        <a:graphic>
          <a:graphicData uri="http://schemas.openxmlformats.org/drawingml/2006/table">
            <a:tbl>
              <a:tblPr/>
              <a:tblGrid>
                <a:gridCol w="2387600"/>
                <a:gridCol w="2387600"/>
                <a:gridCol w="2387600"/>
              </a:tblGrid>
              <a:tr h="495512">
                <a:tc>
                  <a:txBody>
                    <a:bodyPr/>
                    <a:lstStyle/>
                    <a:p>
                      <a:pPr marL="0" marR="0" algn="ctr">
                        <a:spcBef>
                          <a:spcPts val="0"/>
                        </a:spcBef>
                        <a:spcAft>
                          <a:spcPts val="0"/>
                        </a:spcAft>
                      </a:pPr>
                      <a:r>
                        <a:rPr lang="en-US" sz="1100" b="1" dirty="0">
                          <a:solidFill>
                            <a:srgbClr val="FFFFFF"/>
                          </a:solidFill>
                          <a:latin typeface="Calibri"/>
                          <a:ea typeface="Calibri"/>
                          <a:cs typeface="Times New Roman"/>
                        </a:rPr>
                        <a:t>DRUG</a:t>
                      </a:r>
                      <a:endParaRPr lang="en-US" sz="12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100" b="1" dirty="0">
                          <a:solidFill>
                            <a:srgbClr val="FFFFFF"/>
                          </a:solidFill>
                          <a:latin typeface="Calibri"/>
                          <a:ea typeface="Calibri"/>
                          <a:cs typeface="Times New Roman"/>
                        </a:rPr>
                        <a:t>PRICE AT WWW.DRUGSTORE.COM</a:t>
                      </a:r>
                      <a:endParaRPr lang="en-US" sz="1200" dirty="0">
                        <a:latin typeface="Calibri"/>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200" b="1" dirty="0" smtClean="0">
                          <a:latin typeface="Calibri"/>
                          <a:ea typeface="Calibri"/>
                          <a:cs typeface="Times New Roman"/>
                        </a:rPr>
                        <a:t>COMMON ADVERSE EFFECTS</a:t>
                      </a:r>
                      <a:endParaRPr lang="en-US" sz="1200" b="1"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548640">
                <a:tc>
                  <a:txBody>
                    <a:bodyPr/>
                    <a:lstStyle/>
                    <a:p>
                      <a:pPr marL="0" marR="0" algn="l">
                        <a:spcBef>
                          <a:spcPts val="0"/>
                        </a:spcBef>
                        <a:spcAft>
                          <a:spcPts val="0"/>
                        </a:spcAft>
                      </a:pPr>
                      <a:r>
                        <a:rPr lang="en-US" sz="1200" dirty="0" smtClean="0">
                          <a:solidFill>
                            <a:schemeClr val="tx1"/>
                          </a:solidFill>
                          <a:latin typeface="Calibri"/>
                          <a:ea typeface="Calibri"/>
                          <a:cs typeface="Times New Roman"/>
                        </a:rPr>
                        <a:t>SEROQUEL 200 mg bid</a:t>
                      </a:r>
                      <a:endParaRPr lang="en-US" sz="1200" dirty="0">
                        <a:solidFill>
                          <a:schemeClr val="tx1"/>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solidFill>
                            <a:srgbClr val="FF0000"/>
                          </a:solidFill>
                          <a:latin typeface="Calibri"/>
                          <a:ea typeface="Calibri"/>
                          <a:cs typeface="Times New Roman"/>
                        </a:rPr>
                        <a:t>$597.94/MONTH</a:t>
                      </a:r>
                      <a:endParaRPr lang="en-US" sz="1200" dirty="0">
                        <a:solidFill>
                          <a:srgbClr val="FF0000"/>
                        </a:solidFill>
                        <a:latin typeface="Calibri"/>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latin typeface="+mn-lt"/>
                          <a:ea typeface="Calibri"/>
                          <a:cs typeface="Times New Roman"/>
                        </a:rPr>
                        <a:t>GLUCOSE INTOLERANCE, DIABETES, WEIGHT GAIN, NUMEROUS OTHERS</a:t>
                      </a:r>
                    </a:p>
                    <a:p>
                      <a:pPr marL="0" marR="0" algn="ctr">
                        <a:spcBef>
                          <a:spcPts val="0"/>
                        </a:spcBef>
                        <a:spcAft>
                          <a:spcPts val="0"/>
                        </a:spcAft>
                      </a:pPr>
                      <a:endParaRPr lang="en-US" sz="1200" dirty="0">
                        <a:solidFill>
                          <a:srgbClr val="FF0000"/>
                        </a:solidFill>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48640">
                <a:tc>
                  <a:txBody>
                    <a:bodyPr/>
                    <a:lstStyle/>
                    <a:p>
                      <a:pPr marL="0" marR="0" algn="l">
                        <a:spcBef>
                          <a:spcPts val="0"/>
                        </a:spcBef>
                        <a:spcAft>
                          <a:spcPts val="0"/>
                        </a:spcAft>
                      </a:pPr>
                      <a:r>
                        <a:rPr lang="en-US" sz="1200" dirty="0" smtClean="0">
                          <a:solidFill>
                            <a:schemeClr val="tx1"/>
                          </a:solidFill>
                          <a:latin typeface="Calibri"/>
                          <a:ea typeface="Calibri"/>
                          <a:cs typeface="Times New Roman"/>
                        </a:rPr>
                        <a:t>ZYPREXA 10 mg qhs</a:t>
                      </a:r>
                      <a:endParaRPr lang="en-US" sz="1200" dirty="0">
                        <a:solidFill>
                          <a:schemeClr val="tx1"/>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solidFill>
                            <a:srgbClr val="FF0000"/>
                          </a:solidFill>
                          <a:latin typeface="Calibri"/>
                          <a:ea typeface="Calibri"/>
                          <a:cs typeface="Times New Roman"/>
                        </a:rPr>
                        <a:t>$474.81/MONTH</a:t>
                      </a:r>
                      <a:endParaRPr lang="en-US" sz="1200" dirty="0">
                        <a:solidFill>
                          <a:srgbClr val="FF0000"/>
                        </a:solidFill>
                        <a:latin typeface="Calibri"/>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latin typeface="+mn-lt"/>
                          <a:ea typeface="Calibri"/>
                          <a:cs typeface="Times New Roman"/>
                        </a:rPr>
                        <a:t>GLUCOSE INTOLERANCE, DIABETES, WEIGHT GAIN, NUMEROUS OTHERS</a:t>
                      </a:r>
                    </a:p>
                    <a:p>
                      <a:pPr marL="0" marR="0" algn="ctr">
                        <a:spcBef>
                          <a:spcPts val="0"/>
                        </a:spcBef>
                        <a:spcAft>
                          <a:spcPts val="0"/>
                        </a:spcAft>
                      </a:pPr>
                      <a:endParaRPr lang="en-US" sz="1200" dirty="0">
                        <a:solidFill>
                          <a:srgbClr val="FF0000"/>
                        </a:solidFill>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48640">
                <a:tc>
                  <a:txBody>
                    <a:bodyPr/>
                    <a:lstStyle/>
                    <a:p>
                      <a:pPr marL="0" marR="0" algn="l">
                        <a:spcBef>
                          <a:spcPts val="0"/>
                        </a:spcBef>
                        <a:spcAft>
                          <a:spcPts val="0"/>
                        </a:spcAft>
                      </a:pPr>
                      <a:r>
                        <a:rPr lang="en-US" sz="1200" dirty="0" smtClean="0">
                          <a:solidFill>
                            <a:schemeClr val="tx1"/>
                          </a:solidFill>
                          <a:latin typeface="Calibri"/>
                          <a:ea typeface="Calibri"/>
                          <a:cs typeface="Times New Roman"/>
                        </a:rPr>
                        <a:t>ABILIFY 10 mg qd</a:t>
                      </a:r>
                      <a:endParaRPr lang="en-US" sz="1200" dirty="0">
                        <a:solidFill>
                          <a:schemeClr val="tx1"/>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solidFill>
                            <a:srgbClr val="FF0000"/>
                          </a:solidFill>
                          <a:latin typeface="Calibri"/>
                          <a:ea typeface="Calibri"/>
                          <a:cs typeface="Times New Roman"/>
                        </a:rPr>
                        <a:t>$472.25/MONTH</a:t>
                      </a:r>
                      <a:endParaRPr lang="en-US" sz="1200" dirty="0">
                        <a:solidFill>
                          <a:srgbClr val="FF0000"/>
                        </a:solidFill>
                        <a:latin typeface="Calibri"/>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solidFill>
                            <a:srgbClr val="FF0000"/>
                          </a:solidFill>
                          <a:latin typeface="Calibri"/>
                          <a:ea typeface="Calibri"/>
                          <a:cs typeface="Times New Roman"/>
                        </a:rPr>
                        <a:t>GLUCOSE INTOLERANCE, DIABETES, </a:t>
                      </a:r>
                      <a:r>
                        <a:rPr lang="en-US" sz="1200" smtClean="0">
                          <a:solidFill>
                            <a:srgbClr val="FF0000"/>
                          </a:solidFill>
                          <a:latin typeface="Calibri"/>
                          <a:ea typeface="Calibri"/>
                          <a:cs typeface="Times New Roman"/>
                        </a:rPr>
                        <a:t>WEIGHT GAIN, NUMEROUS OTHERS</a:t>
                      </a:r>
                      <a:endParaRPr lang="en-US" sz="1200" dirty="0">
                        <a:solidFill>
                          <a:srgbClr val="FF0000"/>
                        </a:solidFill>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66800" y="1066800"/>
          <a:ext cx="7162800" cy="3787352"/>
        </p:xfrm>
        <a:graphic>
          <a:graphicData uri="http://schemas.openxmlformats.org/drawingml/2006/table">
            <a:tbl>
              <a:tblPr/>
              <a:tblGrid>
                <a:gridCol w="2387600"/>
                <a:gridCol w="2387600"/>
                <a:gridCol w="2387600"/>
              </a:tblGrid>
              <a:tr h="495512">
                <a:tc>
                  <a:txBody>
                    <a:bodyPr/>
                    <a:lstStyle/>
                    <a:p>
                      <a:pPr marL="0" marR="0" algn="ctr">
                        <a:spcBef>
                          <a:spcPts val="0"/>
                        </a:spcBef>
                        <a:spcAft>
                          <a:spcPts val="0"/>
                        </a:spcAft>
                      </a:pPr>
                      <a:r>
                        <a:rPr lang="en-US" sz="1100" b="1" dirty="0">
                          <a:solidFill>
                            <a:srgbClr val="FFFFFF"/>
                          </a:solidFill>
                          <a:latin typeface="Calibri"/>
                          <a:ea typeface="Calibri"/>
                          <a:cs typeface="Times New Roman"/>
                        </a:rPr>
                        <a:t>DRUG</a:t>
                      </a:r>
                      <a:endParaRPr lang="en-US" sz="12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100" b="1" dirty="0">
                          <a:solidFill>
                            <a:srgbClr val="FFFFFF"/>
                          </a:solidFill>
                          <a:latin typeface="Calibri"/>
                          <a:ea typeface="Calibri"/>
                          <a:cs typeface="Times New Roman"/>
                        </a:rPr>
                        <a:t>PRICE AT WWW.DRUGSTORE.COM</a:t>
                      </a:r>
                      <a:endParaRPr lang="en-US" sz="1200" dirty="0">
                        <a:latin typeface="Calibri"/>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200" b="1" dirty="0" smtClean="0">
                          <a:latin typeface="Calibri"/>
                          <a:ea typeface="Calibri"/>
                          <a:cs typeface="Times New Roman"/>
                        </a:rPr>
                        <a:t>COMMON ADVERSE EFFECTS</a:t>
                      </a:r>
                      <a:endParaRPr lang="en-US" sz="1200" b="1"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548640">
                <a:tc>
                  <a:txBody>
                    <a:bodyPr/>
                    <a:lstStyle/>
                    <a:p>
                      <a:pPr marL="0" marR="0" algn="l">
                        <a:spcBef>
                          <a:spcPts val="0"/>
                        </a:spcBef>
                        <a:spcAft>
                          <a:spcPts val="0"/>
                        </a:spcAft>
                      </a:pPr>
                      <a:r>
                        <a:rPr lang="en-US" sz="1200" dirty="0" smtClean="0">
                          <a:solidFill>
                            <a:schemeClr val="tx1"/>
                          </a:solidFill>
                          <a:latin typeface="Calibri"/>
                          <a:ea typeface="Calibri"/>
                          <a:cs typeface="Times New Roman"/>
                        </a:rPr>
                        <a:t>SEROQUEL 200 mg bid</a:t>
                      </a:r>
                      <a:endParaRPr lang="en-US" sz="1200" dirty="0">
                        <a:solidFill>
                          <a:schemeClr val="tx1"/>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solidFill>
                            <a:srgbClr val="FF0000"/>
                          </a:solidFill>
                          <a:latin typeface="Calibri"/>
                          <a:ea typeface="Calibri"/>
                          <a:cs typeface="Times New Roman"/>
                        </a:rPr>
                        <a:t>$597.94/MONTH</a:t>
                      </a:r>
                      <a:endParaRPr lang="en-US" sz="1200" dirty="0">
                        <a:solidFill>
                          <a:srgbClr val="FF0000"/>
                        </a:solidFill>
                        <a:latin typeface="Calibri"/>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latin typeface="+mn-lt"/>
                          <a:ea typeface="Calibri"/>
                          <a:cs typeface="Times New Roman"/>
                        </a:rPr>
                        <a:t>GLUCOSE INTOLERANCE, DIABETES, WEIGHT GAIN, NUMEROUS OTHERS</a:t>
                      </a:r>
                    </a:p>
                    <a:p>
                      <a:pPr marL="0" marR="0" algn="ctr">
                        <a:spcBef>
                          <a:spcPts val="0"/>
                        </a:spcBef>
                        <a:spcAft>
                          <a:spcPts val="0"/>
                        </a:spcAft>
                      </a:pPr>
                      <a:endParaRPr lang="en-US" sz="1200" dirty="0">
                        <a:solidFill>
                          <a:srgbClr val="FF0000"/>
                        </a:solidFill>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48640">
                <a:tc>
                  <a:txBody>
                    <a:bodyPr/>
                    <a:lstStyle/>
                    <a:p>
                      <a:pPr marL="0" marR="0" algn="l">
                        <a:spcBef>
                          <a:spcPts val="0"/>
                        </a:spcBef>
                        <a:spcAft>
                          <a:spcPts val="0"/>
                        </a:spcAft>
                      </a:pPr>
                      <a:r>
                        <a:rPr lang="en-US" sz="1200" dirty="0" smtClean="0">
                          <a:solidFill>
                            <a:schemeClr val="tx1"/>
                          </a:solidFill>
                          <a:latin typeface="Calibri"/>
                          <a:ea typeface="Calibri"/>
                          <a:cs typeface="Times New Roman"/>
                        </a:rPr>
                        <a:t>ZYPREXA 10 mg qhs</a:t>
                      </a:r>
                      <a:endParaRPr lang="en-US" sz="1200" dirty="0">
                        <a:solidFill>
                          <a:schemeClr val="tx1"/>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solidFill>
                            <a:srgbClr val="FF0000"/>
                          </a:solidFill>
                          <a:latin typeface="Calibri"/>
                          <a:ea typeface="Calibri"/>
                          <a:cs typeface="Times New Roman"/>
                        </a:rPr>
                        <a:t>$474.81/MONTH</a:t>
                      </a:r>
                      <a:endParaRPr lang="en-US" sz="1200" dirty="0">
                        <a:solidFill>
                          <a:srgbClr val="FF0000"/>
                        </a:solidFill>
                        <a:latin typeface="Calibri"/>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latin typeface="+mn-lt"/>
                          <a:ea typeface="Calibri"/>
                          <a:cs typeface="Times New Roman"/>
                        </a:rPr>
                        <a:t>GLUCOSE INTOLERANCE, DIABETES, WEIGHT GAIN, NUMEROUS OTHERS</a:t>
                      </a:r>
                    </a:p>
                    <a:p>
                      <a:pPr marL="0" marR="0" algn="ctr">
                        <a:spcBef>
                          <a:spcPts val="0"/>
                        </a:spcBef>
                        <a:spcAft>
                          <a:spcPts val="0"/>
                        </a:spcAft>
                      </a:pPr>
                      <a:endParaRPr lang="en-US" sz="1200" dirty="0">
                        <a:solidFill>
                          <a:srgbClr val="FF0000"/>
                        </a:solidFill>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48640">
                <a:tc>
                  <a:txBody>
                    <a:bodyPr/>
                    <a:lstStyle/>
                    <a:p>
                      <a:pPr marL="0" marR="0" algn="l">
                        <a:spcBef>
                          <a:spcPts val="0"/>
                        </a:spcBef>
                        <a:spcAft>
                          <a:spcPts val="0"/>
                        </a:spcAft>
                      </a:pPr>
                      <a:r>
                        <a:rPr lang="en-US" sz="1200" dirty="0" smtClean="0">
                          <a:solidFill>
                            <a:schemeClr val="tx1"/>
                          </a:solidFill>
                          <a:latin typeface="Calibri"/>
                          <a:ea typeface="Calibri"/>
                          <a:cs typeface="Times New Roman"/>
                        </a:rPr>
                        <a:t>ABILIFY 10 mg qd</a:t>
                      </a:r>
                      <a:endParaRPr lang="en-US" sz="1200" dirty="0">
                        <a:solidFill>
                          <a:schemeClr val="tx1"/>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solidFill>
                            <a:srgbClr val="FF0000"/>
                          </a:solidFill>
                          <a:latin typeface="Calibri"/>
                          <a:ea typeface="Calibri"/>
                          <a:cs typeface="Times New Roman"/>
                        </a:rPr>
                        <a:t>$472.25/MONTH</a:t>
                      </a:r>
                      <a:endParaRPr lang="en-US" sz="1200" dirty="0">
                        <a:solidFill>
                          <a:srgbClr val="FF0000"/>
                        </a:solidFill>
                        <a:latin typeface="Calibri"/>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solidFill>
                            <a:srgbClr val="FF0000"/>
                          </a:solidFill>
                          <a:latin typeface="Calibri"/>
                          <a:ea typeface="Calibri"/>
                          <a:cs typeface="Times New Roman"/>
                        </a:rPr>
                        <a:t>GLUCOSE INTOLERANCE, DIABETES, </a:t>
                      </a:r>
                      <a:r>
                        <a:rPr lang="en-US" sz="1200" smtClean="0">
                          <a:solidFill>
                            <a:srgbClr val="FF0000"/>
                          </a:solidFill>
                          <a:latin typeface="Calibri"/>
                          <a:ea typeface="Calibri"/>
                          <a:cs typeface="Times New Roman"/>
                        </a:rPr>
                        <a:t>WEIGHT GAIN, NUMEROUS OTHERS</a:t>
                      </a:r>
                      <a:endParaRPr lang="en-US" sz="1200" dirty="0">
                        <a:solidFill>
                          <a:srgbClr val="FF0000"/>
                        </a:solidFill>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48640">
                <a:tc>
                  <a:txBody>
                    <a:bodyPr/>
                    <a:lstStyle/>
                    <a:p>
                      <a:pPr marL="0" marR="0" algn="l">
                        <a:spcBef>
                          <a:spcPts val="0"/>
                        </a:spcBef>
                        <a:spcAft>
                          <a:spcPts val="0"/>
                        </a:spcAft>
                      </a:pPr>
                      <a:r>
                        <a:rPr lang="en-US" sz="1200" dirty="0" smtClean="0">
                          <a:solidFill>
                            <a:schemeClr val="tx1"/>
                          </a:solidFill>
                          <a:latin typeface="Calibri"/>
                          <a:ea typeface="Calibri"/>
                          <a:cs typeface="Times New Roman"/>
                        </a:rPr>
                        <a:t>BUPROPION SR 150 mg bid</a:t>
                      </a:r>
                      <a:endParaRPr lang="en-US" sz="1200" dirty="0">
                        <a:solidFill>
                          <a:schemeClr val="tx1"/>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solidFill>
                            <a:schemeClr val="tx1"/>
                          </a:solidFill>
                          <a:latin typeface="Calibri"/>
                          <a:ea typeface="Calibri"/>
                          <a:cs typeface="Times New Roman"/>
                        </a:rPr>
                        <a:t>$69.98/MONTH</a:t>
                      </a:r>
                      <a:endParaRPr lang="en-US" sz="1200" dirty="0">
                        <a:solidFill>
                          <a:schemeClr val="tx1"/>
                        </a:solidFill>
                        <a:latin typeface="Calibri"/>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endParaRPr lang="en-US" sz="1200" dirty="0">
                        <a:solidFill>
                          <a:srgbClr val="FF0000"/>
                        </a:solidFill>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48640">
                <a:tc>
                  <a:txBody>
                    <a:bodyPr/>
                    <a:lstStyle/>
                    <a:p>
                      <a:pPr marL="0" marR="0" algn="l">
                        <a:spcBef>
                          <a:spcPts val="0"/>
                        </a:spcBef>
                        <a:spcAft>
                          <a:spcPts val="0"/>
                        </a:spcAft>
                      </a:pPr>
                      <a:r>
                        <a:rPr lang="en-US" sz="1200" dirty="0" smtClean="0">
                          <a:solidFill>
                            <a:schemeClr val="tx1"/>
                          </a:solidFill>
                          <a:latin typeface="Calibri"/>
                          <a:ea typeface="Calibri"/>
                          <a:cs typeface="Times New Roman"/>
                        </a:rPr>
                        <a:t>BUSPIRONE  15 mg bid</a:t>
                      </a:r>
                      <a:endParaRPr lang="en-US" sz="1200" dirty="0">
                        <a:solidFill>
                          <a:schemeClr val="tx1"/>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solidFill>
                            <a:schemeClr val="tx1"/>
                          </a:solidFill>
                          <a:latin typeface="Calibri"/>
                          <a:ea typeface="Calibri"/>
                          <a:cs typeface="Times New Roman"/>
                        </a:rPr>
                        <a:t>$50.99/MONTH</a:t>
                      </a:r>
                      <a:endParaRPr lang="en-US" sz="1200" dirty="0">
                        <a:solidFill>
                          <a:schemeClr val="tx1"/>
                        </a:solidFill>
                        <a:latin typeface="Calibri"/>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endParaRPr lang="en-US" sz="1200" dirty="0">
                        <a:solidFill>
                          <a:srgbClr val="FF0000"/>
                        </a:solidFill>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48640">
                <a:tc>
                  <a:txBody>
                    <a:bodyPr/>
                    <a:lstStyle/>
                    <a:p>
                      <a:pPr marL="0" marR="0" algn="l">
                        <a:spcBef>
                          <a:spcPts val="0"/>
                        </a:spcBef>
                        <a:spcAft>
                          <a:spcPts val="0"/>
                        </a:spcAft>
                      </a:pPr>
                      <a:r>
                        <a:rPr lang="en-US" sz="1200" dirty="0" smtClean="0">
                          <a:solidFill>
                            <a:schemeClr val="tx1"/>
                          </a:solidFill>
                          <a:latin typeface="Calibri"/>
                          <a:ea typeface="Calibri"/>
                          <a:cs typeface="Times New Roman"/>
                        </a:rPr>
                        <a:t>LITHIUM  CR  300 bid</a:t>
                      </a:r>
                      <a:endParaRPr lang="en-US" sz="1200" dirty="0">
                        <a:solidFill>
                          <a:schemeClr val="tx1"/>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solidFill>
                            <a:schemeClr val="tx1"/>
                          </a:solidFill>
                          <a:latin typeface="Calibri"/>
                          <a:ea typeface="Calibri"/>
                          <a:cs typeface="Times New Roman"/>
                        </a:rPr>
                        <a:t>$29.98/MONTH</a:t>
                      </a:r>
                      <a:endParaRPr lang="en-US" sz="1200" dirty="0">
                        <a:solidFill>
                          <a:schemeClr val="tx1"/>
                        </a:solidFill>
                        <a:latin typeface="Calibri"/>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endParaRPr lang="en-US" sz="1200" dirty="0">
                        <a:solidFill>
                          <a:srgbClr val="FF0000"/>
                        </a:solidFill>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438400"/>
            <a:ext cx="7010400" cy="1938992"/>
          </a:xfrm>
          <a:prstGeom prst="rect">
            <a:avLst/>
          </a:prstGeom>
          <a:noFill/>
        </p:spPr>
        <p:txBody>
          <a:bodyPr wrap="square" rtlCol="0">
            <a:spAutoFit/>
          </a:bodyPr>
          <a:lstStyle/>
          <a:p>
            <a:r>
              <a:rPr lang="en-US" sz="2400" dirty="0" smtClean="0"/>
              <a:t>I recommend against using atypical antipsychotics as augmenting agents. There is no evidence that they are superior to lithium, T3, or any other augmenting strategy, and they are expensive and </a:t>
            </a:r>
            <a:r>
              <a:rPr lang="en-US" sz="2400" smtClean="0"/>
              <a:t>potentially more </a:t>
            </a:r>
            <a:r>
              <a:rPr lang="en-US" sz="2400" dirty="0" smtClean="0"/>
              <a:t>harmful.</a:t>
            </a:r>
            <a:endParaRPr lang="en-US" sz="2400"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7536"/>
          </a:xfrm>
        </p:spPr>
        <p:txBody>
          <a:bodyPr>
            <a:normAutofit fontScale="90000"/>
          </a:bodyPr>
          <a:lstStyle/>
          <a:p>
            <a:endParaRPr lang="en-US" dirty="0"/>
          </a:p>
        </p:txBody>
      </p:sp>
      <p:pic>
        <p:nvPicPr>
          <p:cNvPr id="4" name="Content Placeholder 3" descr="Road to Burin 2.jpg"/>
          <p:cNvPicPr>
            <a:picLocks noGrp="1" noChangeAspect="1"/>
          </p:cNvPicPr>
          <p:nvPr>
            <p:ph idx="1"/>
          </p:nvPr>
        </p:nvPicPr>
        <p:blipFill>
          <a:blip r:embed="rId2" cstate="print"/>
          <a:stretch>
            <a:fillRect/>
          </a:stretch>
        </p:blipFill>
        <p:spPr>
          <a:xfrm>
            <a:off x="5" y="6"/>
            <a:ext cx="9162912" cy="685799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2590800"/>
            <a:ext cx="7010400" cy="1384995"/>
          </a:xfrm>
          <a:prstGeom prst="rect">
            <a:avLst/>
          </a:prstGeom>
          <a:noFill/>
        </p:spPr>
        <p:txBody>
          <a:bodyPr wrap="square" rtlCol="0">
            <a:spAutoFit/>
          </a:bodyPr>
          <a:lstStyle/>
          <a:p>
            <a:r>
              <a:rPr lang="en-US" sz="2800" dirty="0" smtClean="0"/>
              <a:t>Early in life, I was visited by the bluebird of anxiety</a:t>
            </a:r>
          </a:p>
          <a:p>
            <a:pPr algn="r"/>
            <a:r>
              <a:rPr lang="en-US" sz="2800" dirty="0" smtClean="0"/>
              <a:t>Woody Allen</a:t>
            </a:r>
            <a:endParaRPr lang="en-US" sz="2800"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2438400"/>
            <a:ext cx="6705600" cy="1815882"/>
          </a:xfrm>
          <a:prstGeom prst="rect">
            <a:avLst/>
          </a:prstGeom>
          <a:noFill/>
        </p:spPr>
        <p:txBody>
          <a:bodyPr wrap="square" rtlCol="0">
            <a:spAutoFit/>
          </a:bodyPr>
          <a:lstStyle/>
          <a:p>
            <a:r>
              <a:rPr lang="en-US" sz="2800" dirty="0" smtClean="0"/>
              <a:t>Every faculty and virtue I possess can be used as an instrument with which to worry myself</a:t>
            </a:r>
          </a:p>
          <a:p>
            <a:pPr algn="r"/>
            <a:r>
              <a:rPr lang="en-US" sz="2800" dirty="0" smtClean="0"/>
              <a:t>Mark Rutherford</a:t>
            </a:r>
            <a:endParaRPr lang="en-US" sz="2800"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Generalized Anxiety Disorder, Panic Disorder</a:t>
            </a:r>
            <a:endParaRPr lang="en-US" dirty="0"/>
          </a:p>
        </p:txBody>
      </p:sp>
      <p:sp>
        <p:nvSpPr>
          <p:cNvPr id="5" name="Content Placeholder 4"/>
          <p:cNvSpPr>
            <a:spLocks noGrp="1"/>
          </p:cNvSpPr>
          <p:nvPr>
            <p:ph idx="1"/>
          </p:nvPr>
        </p:nvSpPr>
        <p:spPr>
          <a:xfrm>
            <a:off x="838200" y="2057400"/>
            <a:ext cx="7772400" cy="4572000"/>
          </a:xfrm>
        </p:spPr>
        <p:txBody>
          <a:bodyPr/>
          <a:lstStyle/>
          <a:p>
            <a:r>
              <a:rPr lang="en-US" dirty="0" smtClean="0"/>
              <a:t>Confused with other diagnoses requiring different treatment, i.e. Bipolar Disorder, ADHD, substance misuse. Meticulous history essential</a:t>
            </a:r>
          </a:p>
          <a:p>
            <a:r>
              <a:rPr lang="en-US" dirty="0" smtClean="0"/>
              <a:t>First-line treatments are psychotherapy and SSRI’s</a:t>
            </a:r>
          </a:p>
          <a:p>
            <a:r>
              <a:rPr lang="en-US" dirty="0" smtClean="0"/>
              <a:t>Other medications</a:t>
            </a:r>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Generalized Anxiety Disorder, Panic Disorder</a:t>
            </a:r>
            <a:endParaRPr lang="en-US" dirty="0"/>
          </a:p>
        </p:txBody>
      </p:sp>
      <p:sp>
        <p:nvSpPr>
          <p:cNvPr id="5" name="Content Placeholder 4"/>
          <p:cNvSpPr>
            <a:spLocks noGrp="1"/>
          </p:cNvSpPr>
          <p:nvPr>
            <p:ph idx="1"/>
          </p:nvPr>
        </p:nvSpPr>
        <p:spPr>
          <a:xfrm>
            <a:off x="838200" y="2057400"/>
            <a:ext cx="7772400" cy="4572000"/>
          </a:xfrm>
        </p:spPr>
        <p:txBody>
          <a:bodyPr/>
          <a:lstStyle/>
          <a:p>
            <a:r>
              <a:rPr lang="en-US" dirty="0" smtClean="0">
                <a:solidFill>
                  <a:srgbClr val="FFFF00"/>
                </a:solidFill>
              </a:rPr>
              <a:t>Confused with other diagnoses requiring different treatment, i.e. Bipolar Disorder, ADHD, substance misuse. Meticulous history essential</a:t>
            </a:r>
          </a:p>
          <a:p>
            <a:r>
              <a:rPr lang="en-US" dirty="0" smtClean="0"/>
              <a:t>First-line treatments are psychotherapy and SSRI’s</a:t>
            </a:r>
          </a:p>
          <a:p>
            <a:r>
              <a:rPr lang="en-US" dirty="0" smtClean="0"/>
              <a:t>Other medications</a:t>
            </a:r>
            <a:endParaRPr lang="en-US"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Bipolar Disorder</a:t>
            </a:r>
            <a:endParaRPr lang="en-US" dirty="0"/>
          </a:p>
        </p:txBody>
      </p:sp>
      <p:sp>
        <p:nvSpPr>
          <p:cNvPr id="5" name="Content Placeholder 4"/>
          <p:cNvSpPr>
            <a:spLocks noGrp="1"/>
          </p:cNvSpPr>
          <p:nvPr>
            <p:ph idx="1"/>
          </p:nvPr>
        </p:nvSpPr>
        <p:spPr>
          <a:xfrm>
            <a:off x="838200" y="1371600"/>
            <a:ext cx="7772400" cy="4572000"/>
          </a:xfrm>
        </p:spPr>
        <p:txBody>
          <a:bodyPr>
            <a:normAutofit fontScale="85000" lnSpcReduction="20000"/>
          </a:bodyPr>
          <a:lstStyle/>
          <a:p>
            <a:pPr>
              <a:lnSpc>
                <a:spcPct val="150000"/>
              </a:lnSpc>
              <a:buFont typeface="Arial" pitchFamily="34" charset="0"/>
              <a:buChar char="•"/>
            </a:pPr>
            <a:r>
              <a:rPr lang="en-US" sz="3200" dirty="0" smtClean="0"/>
              <a:t>Family history</a:t>
            </a:r>
          </a:p>
          <a:p>
            <a:pPr>
              <a:lnSpc>
                <a:spcPct val="150000"/>
              </a:lnSpc>
              <a:buFont typeface="Arial" pitchFamily="34" charset="0"/>
              <a:buChar char="•"/>
            </a:pPr>
            <a:r>
              <a:rPr lang="en-US" sz="3200" dirty="0" smtClean="0"/>
              <a:t>Depression</a:t>
            </a:r>
          </a:p>
          <a:p>
            <a:pPr>
              <a:lnSpc>
                <a:spcPct val="150000"/>
              </a:lnSpc>
              <a:buFont typeface="Arial" pitchFamily="34" charset="0"/>
              <a:buChar char="•"/>
            </a:pPr>
            <a:r>
              <a:rPr lang="en-US" sz="3200" dirty="0" smtClean="0"/>
              <a:t>Injudicious behavior</a:t>
            </a:r>
          </a:p>
          <a:p>
            <a:pPr>
              <a:lnSpc>
                <a:spcPct val="150000"/>
              </a:lnSpc>
              <a:buFont typeface="Arial" pitchFamily="34" charset="0"/>
              <a:buChar char="•"/>
            </a:pPr>
            <a:r>
              <a:rPr lang="en-US" sz="3200" dirty="0" smtClean="0"/>
              <a:t>Decreased need for sleep</a:t>
            </a:r>
          </a:p>
          <a:p>
            <a:pPr>
              <a:lnSpc>
                <a:spcPct val="150000"/>
              </a:lnSpc>
              <a:buFont typeface="Arial" pitchFamily="34" charset="0"/>
              <a:buChar char="•"/>
            </a:pPr>
            <a:r>
              <a:rPr lang="en-US" sz="3200" dirty="0" smtClean="0"/>
              <a:t>Nastiness</a:t>
            </a:r>
          </a:p>
          <a:p>
            <a:pPr>
              <a:lnSpc>
                <a:spcPct val="150000"/>
              </a:lnSpc>
              <a:buFont typeface="Arial" pitchFamily="34" charset="0"/>
              <a:buChar char="•"/>
            </a:pPr>
            <a:r>
              <a:rPr lang="en-US" sz="3200" dirty="0" smtClean="0"/>
              <a:t>Expansive mood</a:t>
            </a:r>
          </a:p>
          <a:p>
            <a:pPr>
              <a:lnSpc>
                <a:spcPct val="150000"/>
              </a:lnSpc>
              <a:buFont typeface="Arial" pitchFamily="34" charset="0"/>
              <a:buChar char="•"/>
            </a:pPr>
            <a:r>
              <a:rPr lang="en-US" sz="3200" dirty="0" smtClean="0"/>
              <a:t>Hyperactivity &amp; talkativeness</a:t>
            </a:r>
            <a:endParaRPr lang="en-US" sz="3200"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ADHD/ADD</a:t>
            </a:r>
            <a:endParaRPr lang="en-US" dirty="0"/>
          </a:p>
        </p:txBody>
      </p:sp>
      <p:sp>
        <p:nvSpPr>
          <p:cNvPr id="5" name="Content Placeholder 4"/>
          <p:cNvSpPr>
            <a:spLocks noGrp="1"/>
          </p:cNvSpPr>
          <p:nvPr>
            <p:ph idx="1"/>
          </p:nvPr>
        </p:nvSpPr>
        <p:spPr>
          <a:xfrm>
            <a:off x="914400" y="1371600"/>
            <a:ext cx="7772400" cy="4572000"/>
          </a:xfrm>
        </p:spPr>
        <p:txBody>
          <a:bodyPr>
            <a:normAutofit fontScale="92500" lnSpcReduction="10000"/>
          </a:bodyPr>
          <a:lstStyle/>
          <a:p>
            <a:pPr>
              <a:lnSpc>
                <a:spcPct val="150000"/>
              </a:lnSpc>
              <a:buFont typeface="Arial" pitchFamily="34" charset="0"/>
              <a:buChar char="•"/>
            </a:pPr>
            <a:r>
              <a:rPr lang="en-US" sz="3200" dirty="0" smtClean="0"/>
              <a:t>Family history</a:t>
            </a:r>
          </a:p>
          <a:p>
            <a:pPr>
              <a:lnSpc>
                <a:spcPct val="150000"/>
              </a:lnSpc>
              <a:buFont typeface="Arial" pitchFamily="34" charset="0"/>
              <a:buChar char="•"/>
            </a:pPr>
            <a:r>
              <a:rPr lang="en-US" sz="3200" dirty="0" smtClean="0"/>
              <a:t>Evidence of childhood onset*</a:t>
            </a:r>
          </a:p>
          <a:p>
            <a:pPr>
              <a:lnSpc>
                <a:spcPct val="150000"/>
              </a:lnSpc>
              <a:buFont typeface="Arial" pitchFamily="34" charset="0"/>
              <a:buChar char="•"/>
            </a:pPr>
            <a:r>
              <a:rPr lang="en-US" sz="3200" dirty="0" smtClean="0"/>
              <a:t>Euthymia*</a:t>
            </a:r>
          </a:p>
          <a:p>
            <a:pPr>
              <a:lnSpc>
                <a:spcPct val="150000"/>
              </a:lnSpc>
              <a:buFont typeface="Arial" pitchFamily="34" charset="0"/>
              <a:buChar char="•"/>
            </a:pPr>
            <a:r>
              <a:rPr lang="en-US" sz="3200" dirty="0" smtClean="0"/>
              <a:t>Distractibility</a:t>
            </a:r>
          </a:p>
          <a:p>
            <a:pPr>
              <a:lnSpc>
                <a:spcPct val="150000"/>
              </a:lnSpc>
              <a:buFont typeface="Arial" pitchFamily="34" charset="0"/>
              <a:buChar char="•"/>
            </a:pPr>
            <a:r>
              <a:rPr lang="en-US" sz="3200" dirty="0" smtClean="0"/>
              <a:t>Absentmindedness</a:t>
            </a:r>
          </a:p>
          <a:p>
            <a:pPr>
              <a:lnSpc>
                <a:spcPct val="150000"/>
              </a:lnSpc>
              <a:buFont typeface="Arial" pitchFamily="34" charset="0"/>
              <a:buChar char="•"/>
            </a:pPr>
            <a:r>
              <a:rPr lang="en-US" sz="3200" dirty="0" smtClean="0"/>
              <a:t>Driving record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Diagnosing MDD</a:t>
            </a:r>
            <a:endParaRPr lang="en-US" sz="3600" dirty="0"/>
          </a:p>
        </p:txBody>
      </p:sp>
      <p:sp>
        <p:nvSpPr>
          <p:cNvPr id="3" name="Content Placeholder 2"/>
          <p:cNvSpPr>
            <a:spLocks noGrp="1"/>
          </p:cNvSpPr>
          <p:nvPr>
            <p:ph idx="1"/>
          </p:nvPr>
        </p:nvSpPr>
        <p:spPr>
          <a:xfrm>
            <a:off x="914400" y="1295400"/>
            <a:ext cx="7772400" cy="4572000"/>
          </a:xfrm>
        </p:spPr>
        <p:txBody>
          <a:bodyPr>
            <a:normAutofit/>
          </a:bodyPr>
          <a:lstStyle/>
          <a:p>
            <a:r>
              <a:rPr lang="en-US" sz="2400" dirty="0" smtClean="0"/>
              <a:t>DSM-IV Criteria for Major Depressive Episode: Five or more of the following during same 2-week period</a:t>
            </a:r>
          </a:p>
          <a:p>
            <a:pPr lvl="1"/>
            <a:r>
              <a:rPr lang="en-US" sz="2000" dirty="0" smtClean="0"/>
              <a:t>Depressed mood most of day, nearly every day</a:t>
            </a:r>
          </a:p>
          <a:p>
            <a:pPr lvl="1"/>
            <a:r>
              <a:rPr lang="en-US" sz="2000" dirty="0" smtClean="0"/>
              <a:t>Markedly diminished interest or pleasure in all or almost all activities, most of day &amp; nearly every day</a:t>
            </a:r>
          </a:p>
          <a:p>
            <a:pPr lvl="1"/>
            <a:r>
              <a:rPr lang="en-US" sz="2000" dirty="0" smtClean="0"/>
              <a:t>Significant weight loss or gain, or appetite change</a:t>
            </a:r>
          </a:p>
          <a:p>
            <a:pPr lvl="1"/>
            <a:r>
              <a:rPr lang="en-US" sz="2000" dirty="0" smtClean="0"/>
              <a:t>Insomnia or hypersomnia nearly every day</a:t>
            </a:r>
          </a:p>
          <a:p>
            <a:pPr lvl="1"/>
            <a:r>
              <a:rPr lang="en-US" sz="2000" dirty="0" smtClean="0"/>
              <a:t>Observable psychomotor agitation or retardation nearly every day</a:t>
            </a:r>
          </a:p>
          <a:p>
            <a:pPr lvl="1"/>
            <a:r>
              <a:rPr lang="en-US" sz="2000" dirty="0" smtClean="0">
                <a:solidFill>
                  <a:srgbClr val="FFFF00"/>
                </a:solidFill>
              </a:rPr>
              <a:t>Fatigue or loss of energy nearly every day</a:t>
            </a:r>
          </a:p>
          <a:p>
            <a:pPr lvl="1"/>
            <a:r>
              <a:rPr lang="en-US" sz="2000" dirty="0" smtClean="0"/>
              <a:t>Feelings of worthlessness or excessive guilt nearly every day</a:t>
            </a:r>
          </a:p>
          <a:p>
            <a:pPr lvl="1"/>
            <a:r>
              <a:rPr lang="en-US" sz="2000" dirty="0" smtClean="0"/>
              <a:t>Diminished ability to think or concentrate; indecisiveness</a:t>
            </a:r>
          </a:p>
          <a:p>
            <a:pPr lvl="1"/>
            <a:r>
              <a:rPr lang="en-US" sz="2000" dirty="0" smtClean="0"/>
              <a:t>Recurrent thoughts of death, suicidal ideation, plan, or attempt</a:t>
            </a:r>
            <a:endParaRPr lang="en-US" sz="2000"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Consider referral</a:t>
            </a:r>
            <a:endParaRPr lang="en-US" dirty="0"/>
          </a:p>
        </p:txBody>
      </p:sp>
      <p:sp>
        <p:nvSpPr>
          <p:cNvPr id="5" name="Content Placeholder 4"/>
          <p:cNvSpPr>
            <a:spLocks noGrp="1"/>
          </p:cNvSpPr>
          <p:nvPr>
            <p:ph idx="1"/>
          </p:nvPr>
        </p:nvSpPr>
        <p:spPr>
          <a:xfrm>
            <a:off x="914400" y="1371600"/>
            <a:ext cx="7772400" cy="4572000"/>
          </a:xfrm>
        </p:spPr>
        <p:txBody>
          <a:bodyPr>
            <a:normAutofit/>
          </a:bodyPr>
          <a:lstStyle/>
          <a:p>
            <a:pPr>
              <a:buFont typeface="Arial" pitchFamily="34" charset="0"/>
              <a:buChar char="•"/>
            </a:pPr>
            <a:r>
              <a:rPr lang="en-US" sz="3200" dirty="0" smtClean="0"/>
              <a:t>Anxiety with severe somatic symptoms, i.e. psychomotor agitation, insomnia, especially if combined with depressed mood</a:t>
            </a:r>
          </a:p>
          <a:p>
            <a:pPr>
              <a:buFont typeface="Arial" pitchFamily="34" charset="0"/>
              <a:buChar char="•"/>
            </a:pPr>
            <a:r>
              <a:rPr lang="en-US" sz="3200" dirty="0" smtClean="0"/>
              <a:t>Suspected Bipolar Disorder</a:t>
            </a:r>
          </a:p>
          <a:p>
            <a:pPr>
              <a:buFont typeface="Arial" pitchFamily="34" charset="0"/>
              <a:buChar char="•"/>
            </a:pPr>
            <a:r>
              <a:rPr lang="en-US" sz="3200" dirty="0" smtClean="0"/>
              <a:t>Comorbid substance misuse, complex self-medication</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Generalized Anxiety Disorder, Panic Disorder</a:t>
            </a:r>
            <a:endParaRPr lang="en-US" dirty="0"/>
          </a:p>
        </p:txBody>
      </p:sp>
      <p:sp>
        <p:nvSpPr>
          <p:cNvPr id="5" name="Content Placeholder 4"/>
          <p:cNvSpPr>
            <a:spLocks noGrp="1"/>
          </p:cNvSpPr>
          <p:nvPr>
            <p:ph idx="1"/>
          </p:nvPr>
        </p:nvSpPr>
        <p:spPr>
          <a:xfrm>
            <a:off x="838200" y="2057400"/>
            <a:ext cx="7772400" cy="4572000"/>
          </a:xfrm>
        </p:spPr>
        <p:txBody>
          <a:bodyPr/>
          <a:lstStyle/>
          <a:p>
            <a:r>
              <a:rPr lang="en-US" dirty="0" smtClean="0"/>
              <a:t>Confused with other diagnoses requiring different treatment, i.e. Bipolar Disorder, ADHD, substance misuse. Meticulous history essential</a:t>
            </a:r>
          </a:p>
          <a:p>
            <a:r>
              <a:rPr lang="en-US" dirty="0" smtClean="0">
                <a:solidFill>
                  <a:srgbClr val="FFFF00"/>
                </a:solidFill>
              </a:rPr>
              <a:t>First-line treatments are psychotherapy and SSRI’s</a:t>
            </a:r>
          </a:p>
          <a:p>
            <a:r>
              <a:rPr lang="en-US" dirty="0" smtClean="0"/>
              <a:t>Other medications</a:t>
            </a:r>
            <a:endParaRPr lang="en-US"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990600"/>
            <a:ext cx="5638800" cy="3970318"/>
          </a:xfrm>
          <a:prstGeom prst="rect">
            <a:avLst/>
          </a:prstGeom>
          <a:noFill/>
        </p:spPr>
        <p:txBody>
          <a:bodyPr wrap="square" rtlCol="0">
            <a:spAutoFit/>
          </a:bodyPr>
          <a:lstStyle/>
          <a:p>
            <a:pPr>
              <a:lnSpc>
                <a:spcPct val="150000"/>
              </a:lnSpc>
              <a:buFont typeface="Wingdings" pitchFamily="2" charset="2"/>
              <a:buChar char="§"/>
            </a:pPr>
            <a:r>
              <a:rPr lang="en-US" sz="2800" dirty="0" smtClean="0"/>
              <a:t>SSRI dosing generally in higher range</a:t>
            </a:r>
          </a:p>
          <a:p>
            <a:pPr>
              <a:lnSpc>
                <a:spcPct val="150000"/>
              </a:lnSpc>
              <a:buFont typeface="Wingdings" pitchFamily="2" charset="2"/>
              <a:buChar char="§"/>
            </a:pPr>
            <a:r>
              <a:rPr lang="en-US" sz="2800" dirty="0" smtClean="0"/>
              <a:t>Complete remission unusual</a:t>
            </a:r>
          </a:p>
          <a:p>
            <a:pPr>
              <a:lnSpc>
                <a:spcPct val="150000"/>
              </a:lnSpc>
              <a:buFont typeface="Wingdings" pitchFamily="2" charset="2"/>
              <a:buChar char="§"/>
            </a:pPr>
            <a:r>
              <a:rPr lang="en-US" sz="2800" dirty="0" smtClean="0"/>
              <a:t>Remember psychotherapy</a:t>
            </a:r>
          </a:p>
          <a:p>
            <a:pPr>
              <a:lnSpc>
                <a:spcPct val="150000"/>
              </a:lnSpc>
              <a:buFont typeface="Wingdings" pitchFamily="2" charset="2"/>
              <a:buChar char="§"/>
            </a:pPr>
            <a:r>
              <a:rPr lang="en-US" sz="2800" dirty="0" smtClean="0"/>
              <a:t>Primum non nocere – caution with benzodiazepines</a:t>
            </a:r>
          </a:p>
          <a:p>
            <a:pPr>
              <a:lnSpc>
                <a:spcPct val="150000"/>
              </a:lnSpc>
              <a:buFont typeface="Arial" pitchFamily="34" charset="0"/>
              <a:buChar char="•"/>
            </a:pPr>
            <a:endParaRPr lang="en-US" sz="2800" dirty="0" smtClean="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990600"/>
            <a:ext cx="5638800" cy="3970318"/>
          </a:xfrm>
          <a:prstGeom prst="rect">
            <a:avLst/>
          </a:prstGeom>
          <a:noFill/>
        </p:spPr>
        <p:txBody>
          <a:bodyPr wrap="square" rtlCol="0">
            <a:spAutoFit/>
          </a:bodyPr>
          <a:lstStyle/>
          <a:p>
            <a:pPr>
              <a:lnSpc>
                <a:spcPct val="150000"/>
              </a:lnSpc>
              <a:buFont typeface="Wingdings" pitchFamily="2" charset="2"/>
              <a:buChar char="§"/>
            </a:pPr>
            <a:r>
              <a:rPr lang="en-US" sz="2800" dirty="0" smtClean="0"/>
              <a:t>SSRI dosing generally in higher range</a:t>
            </a:r>
          </a:p>
          <a:p>
            <a:pPr>
              <a:lnSpc>
                <a:spcPct val="150000"/>
              </a:lnSpc>
              <a:buFont typeface="Wingdings" pitchFamily="2" charset="2"/>
              <a:buChar char="§"/>
            </a:pPr>
            <a:r>
              <a:rPr lang="en-US" sz="2800" dirty="0" smtClean="0"/>
              <a:t>Complete remission unusual</a:t>
            </a:r>
          </a:p>
          <a:p>
            <a:pPr>
              <a:lnSpc>
                <a:spcPct val="150000"/>
              </a:lnSpc>
              <a:buFont typeface="Wingdings" pitchFamily="2" charset="2"/>
              <a:buChar char="§"/>
            </a:pPr>
            <a:r>
              <a:rPr lang="en-US" sz="2800" dirty="0" smtClean="0">
                <a:solidFill>
                  <a:srgbClr val="FFFF00"/>
                </a:solidFill>
              </a:rPr>
              <a:t>Remember psychotherapy</a:t>
            </a:r>
          </a:p>
          <a:p>
            <a:pPr>
              <a:lnSpc>
                <a:spcPct val="150000"/>
              </a:lnSpc>
              <a:buFont typeface="Wingdings" pitchFamily="2" charset="2"/>
              <a:buChar char="§"/>
            </a:pPr>
            <a:r>
              <a:rPr lang="en-US" sz="2800" dirty="0" smtClean="0"/>
              <a:t>Primum non nocere – caution with benzodiazepines</a:t>
            </a:r>
          </a:p>
          <a:p>
            <a:pPr>
              <a:lnSpc>
                <a:spcPct val="150000"/>
              </a:lnSpc>
              <a:buFont typeface="Arial" pitchFamily="34" charset="0"/>
              <a:buChar char="•"/>
            </a:pPr>
            <a:endParaRPr lang="en-US" sz="2800" dirty="0" smtClean="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990600"/>
            <a:ext cx="5638800" cy="3970318"/>
          </a:xfrm>
          <a:prstGeom prst="rect">
            <a:avLst/>
          </a:prstGeom>
          <a:noFill/>
        </p:spPr>
        <p:txBody>
          <a:bodyPr wrap="square" rtlCol="0">
            <a:spAutoFit/>
          </a:bodyPr>
          <a:lstStyle/>
          <a:p>
            <a:pPr>
              <a:lnSpc>
                <a:spcPct val="150000"/>
              </a:lnSpc>
              <a:buFont typeface="Wingdings" pitchFamily="2" charset="2"/>
              <a:buChar char="§"/>
            </a:pPr>
            <a:r>
              <a:rPr lang="en-US" sz="2800" dirty="0" smtClean="0"/>
              <a:t>SSRI dosing generally in higher range</a:t>
            </a:r>
          </a:p>
          <a:p>
            <a:pPr>
              <a:lnSpc>
                <a:spcPct val="150000"/>
              </a:lnSpc>
              <a:buFont typeface="Wingdings" pitchFamily="2" charset="2"/>
              <a:buChar char="§"/>
            </a:pPr>
            <a:r>
              <a:rPr lang="en-US" sz="2800" dirty="0" smtClean="0"/>
              <a:t>Complete remission unusual</a:t>
            </a:r>
          </a:p>
          <a:p>
            <a:pPr>
              <a:lnSpc>
                <a:spcPct val="150000"/>
              </a:lnSpc>
              <a:buFont typeface="Wingdings" pitchFamily="2" charset="2"/>
              <a:buChar char="§"/>
            </a:pPr>
            <a:r>
              <a:rPr lang="en-US" sz="2800" dirty="0" smtClean="0"/>
              <a:t>Remember psychotherapy</a:t>
            </a:r>
          </a:p>
          <a:p>
            <a:pPr>
              <a:lnSpc>
                <a:spcPct val="150000"/>
              </a:lnSpc>
              <a:buFont typeface="Wingdings" pitchFamily="2" charset="2"/>
              <a:buChar char="§"/>
            </a:pPr>
            <a:r>
              <a:rPr lang="en-US" sz="2800" dirty="0" smtClean="0">
                <a:solidFill>
                  <a:srgbClr val="FFFF00"/>
                </a:solidFill>
              </a:rPr>
              <a:t>Primum non nocere – caution with benzodiazepines</a:t>
            </a:r>
          </a:p>
          <a:p>
            <a:pPr>
              <a:lnSpc>
                <a:spcPct val="150000"/>
              </a:lnSpc>
              <a:buFont typeface="Arial" pitchFamily="34" charset="0"/>
              <a:buChar char="•"/>
            </a:pPr>
            <a:endParaRPr lang="en-US" sz="2800" dirty="0" smtClean="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Generalized Anxiety Disorder, Panic Disorder</a:t>
            </a:r>
            <a:endParaRPr lang="en-US" dirty="0"/>
          </a:p>
        </p:txBody>
      </p:sp>
      <p:sp>
        <p:nvSpPr>
          <p:cNvPr id="5" name="Content Placeholder 4"/>
          <p:cNvSpPr>
            <a:spLocks noGrp="1"/>
          </p:cNvSpPr>
          <p:nvPr>
            <p:ph idx="1"/>
          </p:nvPr>
        </p:nvSpPr>
        <p:spPr>
          <a:xfrm>
            <a:off x="838200" y="2057400"/>
            <a:ext cx="7772400" cy="4572000"/>
          </a:xfrm>
        </p:spPr>
        <p:txBody>
          <a:bodyPr/>
          <a:lstStyle/>
          <a:p>
            <a:r>
              <a:rPr lang="en-US" dirty="0" smtClean="0"/>
              <a:t>Confused with other diagnoses requiring different treatment, i.e. Bipolar Disorder, ADHD, substance misuse. Meticulous history essential</a:t>
            </a:r>
          </a:p>
          <a:p>
            <a:r>
              <a:rPr lang="en-US" dirty="0" smtClean="0"/>
              <a:t>First-line treatments are psychotherapy and SSRI’s</a:t>
            </a:r>
          </a:p>
          <a:p>
            <a:r>
              <a:rPr lang="en-US" dirty="0" smtClean="0">
                <a:solidFill>
                  <a:srgbClr val="FFFF00"/>
                </a:solidFill>
              </a:rPr>
              <a:t>Other medications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990600"/>
            <a:ext cx="5638800" cy="3970318"/>
          </a:xfrm>
          <a:prstGeom prst="rect">
            <a:avLst/>
          </a:prstGeom>
          <a:noFill/>
        </p:spPr>
        <p:txBody>
          <a:bodyPr wrap="square" rtlCol="0">
            <a:spAutoFit/>
          </a:bodyPr>
          <a:lstStyle/>
          <a:p>
            <a:pPr>
              <a:lnSpc>
                <a:spcPct val="150000"/>
              </a:lnSpc>
              <a:buFont typeface="Wingdings" pitchFamily="2" charset="2"/>
              <a:buChar char="§"/>
            </a:pPr>
            <a:r>
              <a:rPr lang="en-US" sz="2800" dirty="0" smtClean="0"/>
              <a:t>Beta blockers</a:t>
            </a:r>
          </a:p>
          <a:p>
            <a:pPr>
              <a:lnSpc>
                <a:spcPct val="150000"/>
              </a:lnSpc>
              <a:buFont typeface="Wingdings" pitchFamily="2" charset="2"/>
              <a:buChar char="§"/>
            </a:pPr>
            <a:r>
              <a:rPr lang="en-US" sz="2800" dirty="0" smtClean="0"/>
              <a:t>Gabapentin (Neurontin®)</a:t>
            </a:r>
          </a:p>
          <a:p>
            <a:pPr>
              <a:lnSpc>
                <a:spcPct val="150000"/>
              </a:lnSpc>
              <a:buFont typeface="Wingdings" pitchFamily="2" charset="2"/>
              <a:buChar char="§"/>
            </a:pPr>
            <a:r>
              <a:rPr lang="en-US" sz="2800" dirty="0" smtClean="0"/>
              <a:t>Hydroxyzine</a:t>
            </a:r>
          </a:p>
          <a:p>
            <a:pPr>
              <a:lnSpc>
                <a:spcPct val="150000"/>
              </a:lnSpc>
              <a:buFont typeface="Wingdings" pitchFamily="2" charset="2"/>
              <a:buChar char="§"/>
            </a:pPr>
            <a:r>
              <a:rPr lang="en-US" sz="2800" dirty="0" smtClean="0"/>
              <a:t>Buspirone (Buspar®)</a:t>
            </a:r>
          </a:p>
          <a:p>
            <a:pPr>
              <a:lnSpc>
                <a:spcPct val="150000"/>
              </a:lnSpc>
              <a:buFont typeface="Wingdings" pitchFamily="2" charset="2"/>
              <a:buChar char="§"/>
            </a:pPr>
            <a:r>
              <a:rPr lang="en-US" sz="2800" dirty="0" smtClean="0"/>
              <a:t>Nothing</a:t>
            </a:r>
          </a:p>
          <a:p>
            <a:pPr>
              <a:lnSpc>
                <a:spcPct val="150000"/>
              </a:lnSpc>
              <a:buFont typeface="Arial" pitchFamily="34" charset="0"/>
              <a:buChar char="•"/>
            </a:pPr>
            <a:endParaRPr lang="en-US" sz="2800" dirty="0" smtClean="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990600"/>
            <a:ext cx="5638800" cy="3970318"/>
          </a:xfrm>
          <a:prstGeom prst="rect">
            <a:avLst/>
          </a:prstGeom>
          <a:noFill/>
        </p:spPr>
        <p:txBody>
          <a:bodyPr wrap="square" rtlCol="0">
            <a:spAutoFit/>
          </a:bodyPr>
          <a:lstStyle/>
          <a:p>
            <a:pPr>
              <a:lnSpc>
                <a:spcPct val="150000"/>
              </a:lnSpc>
              <a:buFont typeface="Wingdings" pitchFamily="2" charset="2"/>
              <a:buChar char="§"/>
            </a:pPr>
            <a:r>
              <a:rPr lang="en-US" sz="2800" dirty="0" smtClean="0">
                <a:solidFill>
                  <a:srgbClr val="FFFF00"/>
                </a:solidFill>
              </a:rPr>
              <a:t>Beta blockers</a:t>
            </a:r>
          </a:p>
          <a:p>
            <a:pPr>
              <a:lnSpc>
                <a:spcPct val="150000"/>
              </a:lnSpc>
              <a:buFont typeface="Wingdings" pitchFamily="2" charset="2"/>
              <a:buChar char="§"/>
            </a:pPr>
            <a:r>
              <a:rPr lang="en-US" sz="2800" dirty="0" smtClean="0"/>
              <a:t>Gabapentin (Neurontin®)</a:t>
            </a:r>
          </a:p>
          <a:p>
            <a:pPr>
              <a:lnSpc>
                <a:spcPct val="150000"/>
              </a:lnSpc>
              <a:buFont typeface="Wingdings" pitchFamily="2" charset="2"/>
              <a:buChar char="§"/>
            </a:pPr>
            <a:r>
              <a:rPr lang="en-US" sz="2800" dirty="0" smtClean="0"/>
              <a:t>Hydroxyzine</a:t>
            </a:r>
          </a:p>
          <a:p>
            <a:pPr>
              <a:lnSpc>
                <a:spcPct val="150000"/>
              </a:lnSpc>
              <a:buFont typeface="Wingdings" pitchFamily="2" charset="2"/>
              <a:buChar char="§"/>
            </a:pPr>
            <a:r>
              <a:rPr lang="en-US" sz="2800" dirty="0" smtClean="0"/>
              <a:t>Buspirone (Buspar®)</a:t>
            </a:r>
          </a:p>
          <a:p>
            <a:pPr>
              <a:lnSpc>
                <a:spcPct val="150000"/>
              </a:lnSpc>
              <a:buFont typeface="Wingdings" pitchFamily="2" charset="2"/>
              <a:buChar char="§"/>
            </a:pPr>
            <a:r>
              <a:rPr lang="en-US" sz="2800" dirty="0" smtClean="0"/>
              <a:t>Nothing</a:t>
            </a:r>
          </a:p>
          <a:p>
            <a:pPr>
              <a:lnSpc>
                <a:spcPct val="150000"/>
              </a:lnSpc>
              <a:buFont typeface="Arial" pitchFamily="34" charset="0"/>
              <a:buChar char="•"/>
            </a:pPr>
            <a:endParaRPr lang="en-US" sz="2800" dirty="0" smtClean="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990600"/>
            <a:ext cx="5638800" cy="4616648"/>
          </a:xfrm>
          <a:prstGeom prst="rect">
            <a:avLst/>
          </a:prstGeom>
          <a:noFill/>
        </p:spPr>
        <p:txBody>
          <a:bodyPr wrap="square" rtlCol="0">
            <a:spAutoFit/>
          </a:bodyPr>
          <a:lstStyle/>
          <a:p>
            <a:pPr>
              <a:lnSpc>
                <a:spcPct val="150000"/>
              </a:lnSpc>
              <a:buFont typeface="Wingdings" pitchFamily="2" charset="2"/>
              <a:buChar char="§"/>
            </a:pPr>
            <a:r>
              <a:rPr lang="en-US" sz="2800" dirty="0" smtClean="0">
                <a:solidFill>
                  <a:srgbClr val="FFFF00"/>
                </a:solidFill>
              </a:rPr>
              <a:t>Beta blockers – caution with RAD, Reynaud’s</a:t>
            </a:r>
          </a:p>
          <a:p>
            <a:pPr>
              <a:lnSpc>
                <a:spcPct val="150000"/>
              </a:lnSpc>
              <a:buFont typeface="Wingdings" pitchFamily="2" charset="2"/>
              <a:buChar char="§"/>
            </a:pPr>
            <a:r>
              <a:rPr lang="en-US" sz="2800" dirty="0" smtClean="0"/>
              <a:t>Gabapentin (Neurontin®)</a:t>
            </a:r>
          </a:p>
          <a:p>
            <a:pPr>
              <a:lnSpc>
                <a:spcPct val="150000"/>
              </a:lnSpc>
              <a:buFont typeface="Wingdings" pitchFamily="2" charset="2"/>
              <a:buChar char="§"/>
            </a:pPr>
            <a:r>
              <a:rPr lang="en-US" sz="2800" dirty="0" smtClean="0"/>
              <a:t>Hydroxyzine</a:t>
            </a:r>
          </a:p>
          <a:p>
            <a:pPr>
              <a:lnSpc>
                <a:spcPct val="150000"/>
              </a:lnSpc>
              <a:buFont typeface="Wingdings" pitchFamily="2" charset="2"/>
              <a:buChar char="§"/>
            </a:pPr>
            <a:r>
              <a:rPr lang="en-US" sz="2800" dirty="0" smtClean="0"/>
              <a:t>Buspirone (Buspar®)</a:t>
            </a:r>
          </a:p>
          <a:p>
            <a:pPr>
              <a:lnSpc>
                <a:spcPct val="150000"/>
              </a:lnSpc>
              <a:buFont typeface="Wingdings" pitchFamily="2" charset="2"/>
              <a:buChar char="§"/>
            </a:pPr>
            <a:r>
              <a:rPr lang="en-US" sz="2800" dirty="0" smtClean="0"/>
              <a:t>Nothing</a:t>
            </a:r>
          </a:p>
          <a:p>
            <a:pPr>
              <a:lnSpc>
                <a:spcPct val="150000"/>
              </a:lnSpc>
              <a:buFont typeface="Arial" pitchFamily="34" charset="0"/>
              <a:buChar char="•"/>
            </a:pPr>
            <a:endParaRPr lang="en-US" sz="2800" dirty="0" smtClean="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990600"/>
            <a:ext cx="5638800" cy="3970318"/>
          </a:xfrm>
          <a:prstGeom prst="rect">
            <a:avLst/>
          </a:prstGeom>
          <a:noFill/>
        </p:spPr>
        <p:txBody>
          <a:bodyPr wrap="square" rtlCol="0">
            <a:spAutoFit/>
          </a:bodyPr>
          <a:lstStyle/>
          <a:p>
            <a:pPr>
              <a:lnSpc>
                <a:spcPct val="150000"/>
              </a:lnSpc>
              <a:buFont typeface="Wingdings" pitchFamily="2" charset="2"/>
              <a:buChar char="§"/>
            </a:pPr>
            <a:r>
              <a:rPr lang="en-US" sz="2800" dirty="0" smtClean="0"/>
              <a:t>Beta blockers</a:t>
            </a:r>
          </a:p>
          <a:p>
            <a:pPr>
              <a:lnSpc>
                <a:spcPct val="150000"/>
              </a:lnSpc>
              <a:buFont typeface="Wingdings" pitchFamily="2" charset="2"/>
              <a:buChar char="§"/>
            </a:pPr>
            <a:r>
              <a:rPr lang="en-US" sz="2800" dirty="0" smtClean="0">
                <a:solidFill>
                  <a:srgbClr val="FFFF00"/>
                </a:solidFill>
              </a:rPr>
              <a:t>Gabapentin (Neurontin®)</a:t>
            </a:r>
          </a:p>
          <a:p>
            <a:pPr>
              <a:lnSpc>
                <a:spcPct val="150000"/>
              </a:lnSpc>
              <a:buFont typeface="Wingdings" pitchFamily="2" charset="2"/>
              <a:buChar char="§"/>
            </a:pPr>
            <a:r>
              <a:rPr lang="en-US" sz="2800" dirty="0" smtClean="0"/>
              <a:t>Hydroxyzine</a:t>
            </a:r>
          </a:p>
          <a:p>
            <a:pPr>
              <a:lnSpc>
                <a:spcPct val="150000"/>
              </a:lnSpc>
              <a:buFont typeface="Wingdings" pitchFamily="2" charset="2"/>
              <a:buChar char="§"/>
            </a:pPr>
            <a:r>
              <a:rPr lang="en-US" sz="2800" dirty="0" smtClean="0"/>
              <a:t>Buspirone (Buspar®)</a:t>
            </a:r>
          </a:p>
          <a:p>
            <a:pPr>
              <a:lnSpc>
                <a:spcPct val="150000"/>
              </a:lnSpc>
              <a:buFont typeface="Wingdings" pitchFamily="2" charset="2"/>
              <a:buChar char="§"/>
            </a:pPr>
            <a:r>
              <a:rPr lang="en-US" sz="2800" dirty="0" smtClean="0"/>
              <a:t>Nothing</a:t>
            </a:r>
          </a:p>
          <a:p>
            <a:pPr>
              <a:lnSpc>
                <a:spcPct val="150000"/>
              </a:lnSpc>
              <a:buFont typeface="Arial" pitchFamily="34" charset="0"/>
              <a:buChar char="•"/>
            </a:pPr>
            <a:endParaRPr lang="en-US" sz="2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Diagnosing MDD</a:t>
            </a:r>
            <a:endParaRPr lang="en-US" sz="3600" dirty="0"/>
          </a:p>
        </p:txBody>
      </p:sp>
      <p:sp>
        <p:nvSpPr>
          <p:cNvPr id="3" name="Content Placeholder 2"/>
          <p:cNvSpPr>
            <a:spLocks noGrp="1"/>
          </p:cNvSpPr>
          <p:nvPr>
            <p:ph idx="1"/>
          </p:nvPr>
        </p:nvSpPr>
        <p:spPr>
          <a:xfrm>
            <a:off x="914400" y="1295400"/>
            <a:ext cx="7772400" cy="4572000"/>
          </a:xfrm>
        </p:spPr>
        <p:txBody>
          <a:bodyPr>
            <a:normAutofit/>
          </a:bodyPr>
          <a:lstStyle/>
          <a:p>
            <a:r>
              <a:rPr lang="en-US" sz="2400" dirty="0" smtClean="0"/>
              <a:t>DSM-IV Criteria for Major Depressive Episode: Five or more of the following during same 2-week period</a:t>
            </a:r>
          </a:p>
          <a:p>
            <a:pPr lvl="1"/>
            <a:r>
              <a:rPr lang="en-US" sz="2000" dirty="0" smtClean="0"/>
              <a:t>Depressed mood most of day, nearly every day</a:t>
            </a:r>
          </a:p>
          <a:p>
            <a:pPr lvl="1"/>
            <a:r>
              <a:rPr lang="en-US" sz="2000" dirty="0" smtClean="0"/>
              <a:t>Markedly diminished interest or pleasure in all or almost all activities, most of day &amp; nearly every day</a:t>
            </a:r>
          </a:p>
          <a:p>
            <a:pPr lvl="1"/>
            <a:r>
              <a:rPr lang="en-US" sz="2000" dirty="0" smtClean="0"/>
              <a:t>Significant weight loss or gain, or appetite change</a:t>
            </a:r>
          </a:p>
          <a:p>
            <a:pPr lvl="1"/>
            <a:r>
              <a:rPr lang="en-US" sz="2000" dirty="0" smtClean="0"/>
              <a:t>Insomnia or hypersomnia nearly every day</a:t>
            </a:r>
          </a:p>
          <a:p>
            <a:pPr lvl="1"/>
            <a:r>
              <a:rPr lang="en-US" sz="2000" dirty="0" smtClean="0"/>
              <a:t>Observable psychomotor agitation or retardation nearly every day</a:t>
            </a:r>
          </a:p>
          <a:p>
            <a:pPr lvl="1"/>
            <a:r>
              <a:rPr lang="en-US" sz="2000" dirty="0" smtClean="0"/>
              <a:t>Fatigue or loss of energy nearly every day</a:t>
            </a:r>
          </a:p>
          <a:p>
            <a:pPr lvl="1"/>
            <a:r>
              <a:rPr lang="en-US" sz="2000" dirty="0" smtClean="0">
                <a:solidFill>
                  <a:srgbClr val="FFFF00"/>
                </a:solidFill>
              </a:rPr>
              <a:t>Feelings of worthlessness or excessive guilt nearly every day</a:t>
            </a:r>
          </a:p>
          <a:p>
            <a:pPr lvl="1"/>
            <a:r>
              <a:rPr lang="en-US" sz="2000" dirty="0" smtClean="0"/>
              <a:t>Diminished ability to think or concentrate; indecisiveness</a:t>
            </a:r>
          </a:p>
          <a:p>
            <a:pPr lvl="1"/>
            <a:r>
              <a:rPr lang="en-US" sz="2000" dirty="0" smtClean="0"/>
              <a:t>Recurrent thoughts of death, suicidal ideation, plan, or attempt</a:t>
            </a:r>
            <a:endParaRPr lang="en-US" sz="2000"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990600"/>
            <a:ext cx="5638800" cy="3970318"/>
          </a:xfrm>
          <a:prstGeom prst="rect">
            <a:avLst/>
          </a:prstGeom>
          <a:noFill/>
        </p:spPr>
        <p:txBody>
          <a:bodyPr wrap="square" rtlCol="0">
            <a:spAutoFit/>
          </a:bodyPr>
          <a:lstStyle/>
          <a:p>
            <a:pPr>
              <a:lnSpc>
                <a:spcPct val="150000"/>
              </a:lnSpc>
              <a:buFont typeface="Wingdings" pitchFamily="2" charset="2"/>
              <a:buChar char="§"/>
            </a:pPr>
            <a:r>
              <a:rPr lang="en-US" sz="2800" dirty="0" smtClean="0"/>
              <a:t>Beta blockers</a:t>
            </a:r>
          </a:p>
          <a:p>
            <a:pPr>
              <a:lnSpc>
                <a:spcPct val="150000"/>
              </a:lnSpc>
              <a:buFont typeface="Wingdings" pitchFamily="2" charset="2"/>
              <a:buChar char="§"/>
            </a:pPr>
            <a:r>
              <a:rPr lang="en-US" sz="2800" dirty="0" smtClean="0"/>
              <a:t>Gabapentin (Neurontin®)</a:t>
            </a:r>
          </a:p>
          <a:p>
            <a:pPr>
              <a:lnSpc>
                <a:spcPct val="150000"/>
              </a:lnSpc>
              <a:buFont typeface="Wingdings" pitchFamily="2" charset="2"/>
              <a:buChar char="§"/>
            </a:pPr>
            <a:r>
              <a:rPr lang="en-US" sz="2800" dirty="0" smtClean="0">
                <a:solidFill>
                  <a:srgbClr val="FFFF00"/>
                </a:solidFill>
              </a:rPr>
              <a:t>Hydroxyzine</a:t>
            </a:r>
          </a:p>
          <a:p>
            <a:pPr>
              <a:lnSpc>
                <a:spcPct val="150000"/>
              </a:lnSpc>
              <a:buFont typeface="Wingdings" pitchFamily="2" charset="2"/>
              <a:buChar char="§"/>
            </a:pPr>
            <a:r>
              <a:rPr lang="en-US" sz="2800" dirty="0" smtClean="0"/>
              <a:t>Buspirone (Buspar®)</a:t>
            </a:r>
          </a:p>
          <a:p>
            <a:pPr>
              <a:lnSpc>
                <a:spcPct val="150000"/>
              </a:lnSpc>
              <a:buFont typeface="Wingdings" pitchFamily="2" charset="2"/>
              <a:buChar char="§"/>
            </a:pPr>
            <a:r>
              <a:rPr lang="en-US" sz="2800" dirty="0" smtClean="0"/>
              <a:t>Nothing</a:t>
            </a:r>
          </a:p>
          <a:p>
            <a:pPr>
              <a:lnSpc>
                <a:spcPct val="150000"/>
              </a:lnSpc>
              <a:buFont typeface="Arial" pitchFamily="34" charset="0"/>
              <a:buChar char="•"/>
            </a:pPr>
            <a:endParaRPr lang="en-US" sz="2800" dirty="0" smtClean="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990600"/>
            <a:ext cx="5638800" cy="3970318"/>
          </a:xfrm>
          <a:prstGeom prst="rect">
            <a:avLst/>
          </a:prstGeom>
          <a:noFill/>
        </p:spPr>
        <p:txBody>
          <a:bodyPr wrap="square" rtlCol="0">
            <a:spAutoFit/>
          </a:bodyPr>
          <a:lstStyle/>
          <a:p>
            <a:pPr>
              <a:lnSpc>
                <a:spcPct val="150000"/>
              </a:lnSpc>
              <a:buFont typeface="Wingdings" pitchFamily="2" charset="2"/>
              <a:buChar char="§"/>
            </a:pPr>
            <a:r>
              <a:rPr lang="en-US" sz="2800" dirty="0" smtClean="0"/>
              <a:t>Beta blockers</a:t>
            </a:r>
          </a:p>
          <a:p>
            <a:pPr>
              <a:lnSpc>
                <a:spcPct val="150000"/>
              </a:lnSpc>
              <a:buFont typeface="Wingdings" pitchFamily="2" charset="2"/>
              <a:buChar char="§"/>
            </a:pPr>
            <a:r>
              <a:rPr lang="en-US" sz="2800" dirty="0" smtClean="0"/>
              <a:t>Gabapentin (Neurontin®)</a:t>
            </a:r>
          </a:p>
          <a:p>
            <a:pPr>
              <a:lnSpc>
                <a:spcPct val="150000"/>
              </a:lnSpc>
              <a:buFont typeface="Wingdings" pitchFamily="2" charset="2"/>
              <a:buChar char="§"/>
            </a:pPr>
            <a:r>
              <a:rPr lang="en-US" sz="2800" dirty="0" smtClean="0"/>
              <a:t>Hydroxyzine</a:t>
            </a:r>
          </a:p>
          <a:p>
            <a:pPr>
              <a:lnSpc>
                <a:spcPct val="150000"/>
              </a:lnSpc>
              <a:buFont typeface="Wingdings" pitchFamily="2" charset="2"/>
              <a:buChar char="§"/>
            </a:pPr>
            <a:r>
              <a:rPr lang="en-US" sz="2800" dirty="0" smtClean="0">
                <a:solidFill>
                  <a:srgbClr val="FFFF00"/>
                </a:solidFill>
              </a:rPr>
              <a:t>Buspirone (Buspar®)</a:t>
            </a:r>
          </a:p>
          <a:p>
            <a:pPr>
              <a:lnSpc>
                <a:spcPct val="150000"/>
              </a:lnSpc>
              <a:buFont typeface="Wingdings" pitchFamily="2" charset="2"/>
              <a:buChar char="§"/>
            </a:pPr>
            <a:r>
              <a:rPr lang="en-US" sz="2800" dirty="0" smtClean="0"/>
              <a:t>Nothing</a:t>
            </a:r>
          </a:p>
          <a:p>
            <a:pPr>
              <a:lnSpc>
                <a:spcPct val="150000"/>
              </a:lnSpc>
              <a:buFont typeface="Arial" pitchFamily="34" charset="0"/>
              <a:buChar char="•"/>
            </a:pPr>
            <a:endParaRPr lang="en-US" sz="2800" dirty="0" smtClean="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990600"/>
            <a:ext cx="5638800" cy="3970318"/>
          </a:xfrm>
          <a:prstGeom prst="rect">
            <a:avLst/>
          </a:prstGeom>
          <a:noFill/>
        </p:spPr>
        <p:txBody>
          <a:bodyPr wrap="square" rtlCol="0">
            <a:spAutoFit/>
          </a:bodyPr>
          <a:lstStyle/>
          <a:p>
            <a:pPr>
              <a:lnSpc>
                <a:spcPct val="150000"/>
              </a:lnSpc>
              <a:buFont typeface="Wingdings" pitchFamily="2" charset="2"/>
              <a:buChar char="§"/>
            </a:pPr>
            <a:r>
              <a:rPr lang="en-US" sz="2800" dirty="0" smtClean="0"/>
              <a:t>Beta blockers</a:t>
            </a:r>
          </a:p>
          <a:p>
            <a:pPr>
              <a:lnSpc>
                <a:spcPct val="150000"/>
              </a:lnSpc>
              <a:buFont typeface="Wingdings" pitchFamily="2" charset="2"/>
              <a:buChar char="§"/>
            </a:pPr>
            <a:r>
              <a:rPr lang="en-US" sz="2800" dirty="0" smtClean="0"/>
              <a:t>Gabapentin (Neurontin®)</a:t>
            </a:r>
          </a:p>
          <a:p>
            <a:pPr>
              <a:lnSpc>
                <a:spcPct val="150000"/>
              </a:lnSpc>
              <a:buFont typeface="Wingdings" pitchFamily="2" charset="2"/>
              <a:buChar char="§"/>
            </a:pPr>
            <a:r>
              <a:rPr lang="en-US" sz="2800" dirty="0" smtClean="0"/>
              <a:t>Hydroxyzine</a:t>
            </a:r>
          </a:p>
          <a:p>
            <a:pPr>
              <a:lnSpc>
                <a:spcPct val="150000"/>
              </a:lnSpc>
              <a:buFont typeface="Wingdings" pitchFamily="2" charset="2"/>
              <a:buChar char="§"/>
            </a:pPr>
            <a:r>
              <a:rPr lang="en-US" sz="2800" dirty="0" smtClean="0"/>
              <a:t>Buspirone (Buspar®)</a:t>
            </a:r>
          </a:p>
          <a:p>
            <a:pPr>
              <a:lnSpc>
                <a:spcPct val="150000"/>
              </a:lnSpc>
              <a:buFont typeface="Wingdings" pitchFamily="2" charset="2"/>
              <a:buChar char="§"/>
            </a:pPr>
            <a:r>
              <a:rPr lang="en-US" sz="2800" dirty="0" smtClean="0">
                <a:solidFill>
                  <a:srgbClr val="FFFF00"/>
                </a:solidFill>
              </a:rPr>
              <a:t>Nothing (other than </a:t>
            </a:r>
            <a:r>
              <a:rPr lang="en-US" sz="2800" i="1" dirty="0" smtClean="0">
                <a:solidFill>
                  <a:srgbClr val="FFFF00"/>
                </a:solidFill>
              </a:rPr>
              <a:t>psychotherapy</a:t>
            </a:r>
            <a:r>
              <a:rPr lang="en-US" sz="2800" dirty="0" smtClean="0">
                <a:solidFill>
                  <a:srgbClr val="FFFF00"/>
                </a:solidFill>
              </a:rPr>
              <a:t>)</a:t>
            </a:r>
          </a:p>
          <a:p>
            <a:pPr>
              <a:lnSpc>
                <a:spcPct val="150000"/>
              </a:lnSpc>
              <a:buFont typeface="Arial" pitchFamily="34" charset="0"/>
              <a:buChar char="•"/>
            </a:pPr>
            <a:endParaRPr lang="en-US" sz="2800" dirty="0" smtClean="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urin 3.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oad to Burin 5.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676400"/>
            <a:ext cx="6019800" cy="1200329"/>
          </a:xfrm>
          <a:prstGeom prst="rect">
            <a:avLst/>
          </a:prstGeom>
          <a:noFill/>
        </p:spPr>
        <p:txBody>
          <a:bodyPr wrap="square" rtlCol="0">
            <a:spAutoFit/>
          </a:bodyPr>
          <a:lstStyle/>
          <a:p>
            <a:r>
              <a:rPr lang="en-US" sz="2400" dirty="0" smtClean="0"/>
              <a:t>Love cures people - both the ones who give it and the ones who receive it. </a:t>
            </a:r>
          </a:p>
          <a:p>
            <a:pPr algn="r"/>
            <a:r>
              <a:rPr lang="en-US" sz="2400" i="1" dirty="0" smtClean="0"/>
              <a:t>Karl A Menninger</a:t>
            </a:r>
            <a:endParaRPr lang="en-US" sz="2400" i="1"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676400"/>
            <a:ext cx="6019800" cy="2677656"/>
          </a:xfrm>
          <a:prstGeom prst="rect">
            <a:avLst/>
          </a:prstGeom>
          <a:noFill/>
        </p:spPr>
        <p:txBody>
          <a:bodyPr wrap="square" rtlCol="0">
            <a:spAutoFit/>
          </a:bodyPr>
          <a:lstStyle/>
          <a:p>
            <a:r>
              <a:rPr lang="en-US" sz="2400" dirty="0" smtClean="0"/>
              <a:t>Love cures people - both the ones who give it and the ones who receive it. </a:t>
            </a:r>
          </a:p>
          <a:p>
            <a:pPr algn="r"/>
            <a:r>
              <a:rPr lang="en-US" sz="2400" i="1" dirty="0" smtClean="0"/>
              <a:t>Karl A Menninger</a:t>
            </a:r>
          </a:p>
          <a:p>
            <a:pPr algn="r"/>
            <a:endParaRPr lang="en-US" sz="2400" i="1" dirty="0" smtClean="0"/>
          </a:p>
          <a:p>
            <a:pPr algn="r"/>
            <a:endParaRPr lang="en-US" sz="2400" i="1" dirty="0" smtClean="0"/>
          </a:p>
          <a:p>
            <a:r>
              <a:rPr lang="en-US" sz="2400" i="1" dirty="0" smtClean="0"/>
              <a:t>Questions?</a:t>
            </a:r>
          </a:p>
          <a:p>
            <a:endParaRPr lang="en-US" sz="24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Diagnosing MDD</a:t>
            </a:r>
            <a:endParaRPr lang="en-US" sz="3600" dirty="0"/>
          </a:p>
        </p:txBody>
      </p:sp>
      <p:sp>
        <p:nvSpPr>
          <p:cNvPr id="3" name="Content Placeholder 2"/>
          <p:cNvSpPr>
            <a:spLocks noGrp="1"/>
          </p:cNvSpPr>
          <p:nvPr>
            <p:ph idx="1"/>
          </p:nvPr>
        </p:nvSpPr>
        <p:spPr>
          <a:xfrm>
            <a:off x="914400" y="1295400"/>
            <a:ext cx="7772400" cy="4572000"/>
          </a:xfrm>
        </p:spPr>
        <p:txBody>
          <a:bodyPr>
            <a:normAutofit/>
          </a:bodyPr>
          <a:lstStyle/>
          <a:p>
            <a:r>
              <a:rPr lang="en-US" sz="2400" dirty="0" smtClean="0"/>
              <a:t>DSM-IV Criteria for Major Depressive Episode: Five or more of the following during same 2-week period</a:t>
            </a:r>
          </a:p>
          <a:p>
            <a:pPr lvl="1"/>
            <a:r>
              <a:rPr lang="en-US" sz="2000" dirty="0" smtClean="0"/>
              <a:t>Depressed mood most of day, nearly every day</a:t>
            </a:r>
          </a:p>
          <a:p>
            <a:pPr lvl="1"/>
            <a:r>
              <a:rPr lang="en-US" sz="2000" dirty="0" smtClean="0"/>
              <a:t>Markedly diminished interest or pleasure in all or almost all activities, most of day &amp; nearly every day</a:t>
            </a:r>
          </a:p>
          <a:p>
            <a:pPr lvl="1"/>
            <a:r>
              <a:rPr lang="en-US" sz="2000" dirty="0" smtClean="0"/>
              <a:t>Significant weight loss or gain, or appetite change</a:t>
            </a:r>
          </a:p>
          <a:p>
            <a:pPr lvl="1"/>
            <a:r>
              <a:rPr lang="en-US" sz="2000" dirty="0" smtClean="0"/>
              <a:t>Insomnia or hypersomnia nearly every day</a:t>
            </a:r>
          </a:p>
          <a:p>
            <a:pPr lvl="1"/>
            <a:r>
              <a:rPr lang="en-US" sz="2000" dirty="0" smtClean="0"/>
              <a:t>Observable psychomotor agitation or retardation nearly every day</a:t>
            </a:r>
          </a:p>
          <a:p>
            <a:pPr lvl="1"/>
            <a:r>
              <a:rPr lang="en-US" sz="2000" dirty="0" smtClean="0"/>
              <a:t>Fatigue or loss of energy nearly every day</a:t>
            </a:r>
          </a:p>
          <a:p>
            <a:pPr lvl="1"/>
            <a:r>
              <a:rPr lang="en-US" sz="2000" dirty="0" smtClean="0"/>
              <a:t>Feelings of worthlessness or excessive guilt nearly every day</a:t>
            </a:r>
          </a:p>
          <a:p>
            <a:pPr lvl="1"/>
            <a:r>
              <a:rPr lang="en-US" sz="2000" dirty="0" smtClean="0">
                <a:solidFill>
                  <a:srgbClr val="FFFF00"/>
                </a:solidFill>
              </a:rPr>
              <a:t>Diminished ability to think or concentrate; indecisiveness</a:t>
            </a:r>
          </a:p>
          <a:p>
            <a:pPr lvl="1"/>
            <a:r>
              <a:rPr lang="en-US" sz="2000" dirty="0" smtClean="0"/>
              <a:t>Recurrent thoughts of death, suicidal ideation, plan, or attempt</a:t>
            </a: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Diagnosing MDD</a:t>
            </a:r>
            <a:endParaRPr lang="en-US" sz="3600" dirty="0"/>
          </a:p>
        </p:txBody>
      </p:sp>
      <p:sp>
        <p:nvSpPr>
          <p:cNvPr id="3" name="Content Placeholder 2"/>
          <p:cNvSpPr>
            <a:spLocks noGrp="1"/>
          </p:cNvSpPr>
          <p:nvPr>
            <p:ph idx="1"/>
          </p:nvPr>
        </p:nvSpPr>
        <p:spPr>
          <a:xfrm>
            <a:off x="914400" y="1295400"/>
            <a:ext cx="7772400" cy="4572000"/>
          </a:xfrm>
        </p:spPr>
        <p:txBody>
          <a:bodyPr>
            <a:normAutofit/>
          </a:bodyPr>
          <a:lstStyle/>
          <a:p>
            <a:r>
              <a:rPr lang="en-US" sz="2400" dirty="0" smtClean="0"/>
              <a:t>DSM-IV Criteria for Major Depressive Episode: Five or more of the following during same 2-week period</a:t>
            </a:r>
          </a:p>
          <a:p>
            <a:pPr lvl="1"/>
            <a:r>
              <a:rPr lang="en-US" sz="2000" dirty="0" smtClean="0"/>
              <a:t>Depressed mood most of day, nearly every day</a:t>
            </a:r>
          </a:p>
          <a:p>
            <a:pPr lvl="1"/>
            <a:r>
              <a:rPr lang="en-US" sz="2000" dirty="0" smtClean="0"/>
              <a:t>Markedly diminished interest or pleasure in all or almost all activities, most of day &amp; nearly every day</a:t>
            </a:r>
          </a:p>
          <a:p>
            <a:pPr lvl="1"/>
            <a:r>
              <a:rPr lang="en-US" sz="2000" dirty="0" smtClean="0"/>
              <a:t>Significant weight loss or gain, or appetite change</a:t>
            </a:r>
          </a:p>
          <a:p>
            <a:pPr lvl="1"/>
            <a:r>
              <a:rPr lang="en-US" sz="2000" dirty="0" smtClean="0"/>
              <a:t>Insomnia or hypersomnia nearly every day</a:t>
            </a:r>
          </a:p>
          <a:p>
            <a:pPr lvl="1"/>
            <a:r>
              <a:rPr lang="en-US" sz="2000" dirty="0" smtClean="0"/>
              <a:t>Observable psychomotor agitation or retardation nearly every day</a:t>
            </a:r>
          </a:p>
          <a:p>
            <a:pPr lvl="1"/>
            <a:r>
              <a:rPr lang="en-US" sz="2000" dirty="0" smtClean="0"/>
              <a:t>Fatigue or loss of energy nearly every day</a:t>
            </a:r>
          </a:p>
          <a:p>
            <a:pPr lvl="1"/>
            <a:r>
              <a:rPr lang="en-US" sz="2000" dirty="0" smtClean="0"/>
              <a:t>Feelings of worthlessness or excessive guilt nearly every day</a:t>
            </a:r>
          </a:p>
          <a:p>
            <a:pPr lvl="1"/>
            <a:r>
              <a:rPr lang="en-US" sz="2000" dirty="0" smtClean="0"/>
              <a:t>Diminished ability to think or concentrate; indecisiveness</a:t>
            </a:r>
          </a:p>
          <a:p>
            <a:pPr lvl="1"/>
            <a:r>
              <a:rPr lang="en-US" sz="2000" dirty="0" smtClean="0">
                <a:solidFill>
                  <a:srgbClr val="FFFF00"/>
                </a:solidFill>
              </a:rPr>
              <a:t>Recurrent thoughts of death, suicidal ideation, plan, or attempt</a:t>
            </a:r>
            <a:endParaRPr lang="en-US" sz="2000" dirty="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Diagnosing MDD</a:t>
            </a:r>
            <a:endParaRPr lang="en-US" sz="3600" dirty="0"/>
          </a:p>
        </p:txBody>
      </p:sp>
      <p:sp>
        <p:nvSpPr>
          <p:cNvPr id="3" name="Content Placeholder 2"/>
          <p:cNvSpPr>
            <a:spLocks noGrp="1"/>
          </p:cNvSpPr>
          <p:nvPr>
            <p:ph idx="1"/>
          </p:nvPr>
        </p:nvSpPr>
        <p:spPr>
          <a:xfrm>
            <a:off x="914400" y="1447800"/>
            <a:ext cx="7772400" cy="4572000"/>
          </a:xfrm>
        </p:spPr>
        <p:txBody>
          <a:bodyPr>
            <a:normAutofit/>
          </a:bodyPr>
          <a:lstStyle/>
          <a:p>
            <a:r>
              <a:rPr lang="en-US" sz="2400" dirty="0" smtClean="0"/>
              <a:t>Symptoms do not represent a Mixed Episode, i.e. Bipolar Spectrum disorder</a:t>
            </a:r>
          </a:p>
          <a:p>
            <a:r>
              <a:rPr lang="en-US" sz="2400" dirty="0" smtClean="0"/>
              <a:t>Cause clinically significant distress or impairment in social, occupational or other important functioning</a:t>
            </a:r>
          </a:p>
          <a:p>
            <a:r>
              <a:rPr lang="en-US" sz="2400" dirty="0" smtClean="0"/>
              <a:t>Symptoms are not due to a drug of abuse, medication, or medical illness</a:t>
            </a:r>
          </a:p>
          <a:p>
            <a:r>
              <a:rPr lang="en-US" sz="2400" dirty="0" smtClean="0"/>
              <a:t>Not better accounted for by bereavement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2743200"/>
            <a:ext cx="6629400" cy="461665"/>
          </a:xfrm>
          <a:prstGeom prst="rect">
            <a:avLst/>
          </a:prstGeom>
          <a:noFill/>
        </p:spPr>
        <p:txBody>
          <a:bodyPr wrap="square" rtlCol="0">
            <a:spAutoFit/>
          </a:bodyPr>
          <a:lstStyle/>
          <a:p>
            <a:r>
              <a:rPr lang="en-US" sz="2400" dirty="0" smtClean="0"/>
              <a:t>Not to confuse distress with a diagnosis of MDD</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Diagnosing MDD</a:t>
            </a:r>
            <a:endParaRPr lang="en-US" dirty="0"/>
          </a:p>
        </p:txBody>
      </p:sp>
      <p:sp>
        <p:nvSpPr>
          <p:cNvPr id="3" name="Content Placeholder 2"/>
          <p:cNvSpPr>
            <a:spLocks noGrp="1"/>
          </p:cNvSpPr>
          <p:nvPr>
            <p:ph idx="1"/>
          </p:nvPr>
        </p:nvSpPr>
        <p:spPr>
          <a:xfrm>
            <a:off x="914400" y="1447800"/>
            <a:ext cx="7772400" cy="4572000"/>
          </a:xfrm>
        </p:spPr>
        <p:txBody>
          <a:bodyPr>
            <a:normAutofit/>
          </a:bodyPr>
          <a:lstStyle/>
          <a:p>
            <a:r>
              <a:rPr lang="en-US" sz="2400" i="1" dirty="0" smtClean="0"/>
              <a:t>At least one </a:t>
            </a:r>
            <a:r>
              <a:rPr lang="en-US" sz="2400" dirty="0" smtClean="0"/>
              <a:t>45-minute interview</a:t>
            </a:r>
          </a:p>
          <a:p>
            <a:r>
              <a:rPr lang="en-US" sz="2400" dirty="0" smtClean="0"/>
              <a:t>Family history, brief developmental history</a:t>
            </a:r>
          </a:p>
          <a:p>
            <a:r>
              <a:rPr lang="en-US" sz="2400" dirty="0" smtClean="0"/>
              <a:t>Mental Status Exam</a:t>
            </a:r>
          </a:p>
          <a:p>
            <a:pPr lvl="1"/>
            <a:r>
              <a:rPr lang="en-US" sz="2000" dirty="0" smtClean="0"/>
              <a:t>Appearance, comportment</a:t>
            </a:r>
          </a:p>
          <a:p>
            <a:pPr lvl="1"/>
            <a:r>
              <a:rPr lang="en-US" sz="2000" dirty="0" smtClean="0"/>
              <a:t>Psychomotor activity</a:t>
            </a:r>
          </a:p>
          <a:p>
            <a:pPr lvl="1"/>
            <a:r>
              <a:rPr lang="en-US" sz="2000" dirty="0" smtClean="0"/>
              <a:t>Speech</a:t>
            </a:r>
          </a:p>
          <a:p>
            <a:pPr lvl="1"/>
            <a:r>
              <a:rPr lang="en-US" sz="2000" dirty="0" smtClean="0"/>
              <a:t>Mood</a:t>
            </a:r>
          </a:p>
          <a:p>
            <a:pPr lvl="1"/>
            <a:r>
              <a:rPr lang="en-US" sz="2000" dirty="0" smtClean="0"/>
              <a:t>Affect</a:t>
            </a:r>
          </a:p>
          <a:p>
            <a:pPr lvl="1"/>
            <a:r>
              <a:rPr lang="en-US" sz="2000" dirty="0" smtClean="0"/>
              <a:t>Thinking</a:t>
            </a:r>
          </a:p>
          <a:p>
            <a:pPr lvl="1"/>
            <a:r>
              <a:rPr lang="en-US" sz="2000" dirty="0" smtClean="0"/>
              <a:t>Judgment &amp; insight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Depressive Disorder</a:t>
            </a:r>
            <a:endParaRPr lang="en-US" dirty="0"/>
          </a:p>
        </p:txBody>
      </p:sp>
      <p:sp>
        <p:nvSpPr>
          <p:cNvPr id="3" name="Content Placeholder 2"/>
          <p:cNvSpPr>
            <a:spLocks noGrp="1"/>
          </p:cNvSpPr>
          <p:nvPr>
            <p:ph idx="1"/>
          </p:nvPr>
        </p:nvSpPr>
        <p:spPr/>
        <p:txBody>
          <a:bodyPr/>
          <a:lstStyle/>
          <a:p>
            <a:r>
              <a:rPr lang="en-US" dirty="0" smtClean="0"/>
              <a:t>Diagnosis</a:t>
            </a:r>
          </a:p>
          <a:p>
            <a:r>
              <a:rPr lang="en-US" dirty="0" smtClean="0"/>
              <a:t>Initial Drug Selection &amp; Principles of Treatment; the STAR*D Trial</a:t>
            </a:r>
          </a:p>
          <a:p>
            <a:r>
              <a:rPr lang="en-US" dirty="0" smtClean="0"/>
              <a:t>Follow-up</a:t>
            </a:r>
          </a:p>
          <a:p>
            <a:r>
              <a:rPr lang="en-US" dirty="0" smtClean="0"/>
              <a:t>What to do in event of an inadequate Response or No Response: Adding Agents, Switching, and Augmentation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Diagnosing MDD</a:t>
            </a:r>
            <a:endParaRPr lang="en-US" dirty="0"/>
          </a:p>
        </p:txBody>
      </p:sp>
      <p:sp>
        <p:nvSpPr>
          <p:cNvPr id="3" name="Content Placeholder 2"/>
          <p:cNvSpPr>
            <a:spLocks noGrp="1"/>
          </p:cNvSpPr>
          <p:nvPr>
            <p:ph idx="1"/>
          </p:nvPr>
        </p:nvSpPr>
        <p:spPr>
          <a:xfrm>
            <a:off x="914400" y="1447800"/>
            <a:ext cx="7772400" cy="4572000"/>
          </a:xfrm>
        </p:spPr>
        <p:txBody>
          <a:bodyPr>
            <a:normAutofit/>
          </a:bodyPr>
          <a:lstStyle/>
          <a:p>
            <a:r>
              <a:rPr lang="en-US" sz="2400" i="1" dirty="0" smtClean="0">
                <a:solidFill>
                  <a:srgbClr val="FFFF00"/>
                </a:solidFill>
              </a:rPr>
              <a:t>At least one </a:t>
            </a:r>
            <a:r>
              <a:rPr lang="en-US" sz="2400" dirty="0" smtClean="0">
                <a:solidFill>
                  <a:srgbClr val="FFFF00"/>
                </a:solidFill>
              </a:rPr>
              <a:t>45-minute interview</a:t>
            </a:r>
          </a:p>
          <a:p>
            <a:r>
              <a:rPr lang="en-US" sz="2400" dirty="0" smtClean="0"/>
              <a:t>Family history, brief developmental history</a:t>
            </a:r>
          </a:p>
          <a:p>
            <a:r>
              <a:rPr lang="en-US" sz="2400" dirty="0" smtClean="0"/>
              <a:t>Mental Status Exam</a:t>
            </a:r>
          </a:p>
          <a:p>
            <a:pPr lvl="1"/>
            <a:r>
              <a:rPr lang="en-US" sz="2000" dirty="0" smtClean="0"/>
              <a:t>Appearance, comportment</a:t>
            </a:r>
          </a:p>
          <a:p>
            <a:pPr lvl="1"/>
            <a:r>
              <a:rPr lang="en-US" sz="2000" dirty="0" smtClean="0"/>
              <a:t>Psychomotor activity</a:t>
            </a:r>
          </a:p>
          <a:p>
            <a:pPr lvl="1"/>
            <a:r>
              <a:rPr lang="en-US" sz="2000" dirty="0" smtClean="0"/>
              <a:t>Speech</a:t>
            </a:r>
          </a:p>
          <a:p>
            <a:pPr lvl="1"/>
            <a:r>
              <a:rPr lang="en-US" sz="2000" dirty="0" smtClean="0"/>
              <a:t>Mood</a:t>
            </a:r>
          </a:p>
          <a:p>
            <a:pPr lvl="1"/>
            <a:r>
              <a:rPr lang="en-US" sz="2000" dirty="0" smtClean="0"/>
              <a:t>Affect</a:t>
            </a:r>
          </a:p>
          <a:p>
            <a:pPr lvl="1"/>
            <a:r>
              <a:rPr lang="en-US" sz="2000" dirty="0" smtClean="0"/>
              <a:t>Thinking</a:t>
            </a:r>
          </a:p>
          <a:p>
            <a:pPr lvl="1"/>
            <a:r>
              <a:rPr lang="en-US" sz="2000" dirty="0" smtClean="0"/>
              <a:t>Judgment &amp; insight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Diagnosing MDD</a:t>
            </a:r>
            <a:endParaRPr lang="en-US" dirty="0"/>
          </a:p>
        </p:txBody>
      </p:sp>
      <p:sp>
        <p:nvSpPr>
          <p:cNvPr id="3" name="Content Placeholder 2"/>
          <p:cNvSpPr>
            <a:spLocks noGrp="1"/>
          </p:cNvSpPr>
          <p:nvPr>
            <p:ph idx="1"/>
          </p:nvPr>
        </p:nvSpPr>
        <p:spPr>
          <a:xfrm>
            <a:off x="914400" y="1447800"/>
            <a:ext cx="7772400" cy="4572000"/>
          </a:xfrm>
        </p:spPr>
        <p:txBody>
          <a:bodyPr>
            <a:normAutofit lnSpcReduction="10000"/>
          </a:bodyPr>
          <a:lstStyle/>
          <a:p>
            <a:r>
              <a:rPr lang="en-US" sz="2400" i="1" dirty="0" smtClean="0">
                <a:solidFill>
                  <a:srgbClr val="FFFF00"/>
                </a:solidFill>
              </a:rPr>
              <a:t>At least one </a:t>
            </a:r>
            <a:r>
              <a:rPr lang="en-US" sz="2400" dirty="0" smtClean="0">
                <a:solidFill>
                  <a:srgbClr val="FFFF00"/>
                </a:solidFill>
              </a:rPr>
              <a:t>45-minute interview -  special attention to suicidality, impulsivity, hypomania, somatic symptoms, early psychosis.</a:t>
            </a:r>
          </a:p>
          <a:p>
            <a:r>
              <a:rPr lang="en-US" sz="2400" dirty="0" smtClean="0"/>
              <a:t>Family history, brief developmental history</a:t>
            </a:r>
          </a:p>
          <a:p>
            <a:r>
              <a:rPr lang="en-US" sz="2400" dirty="0" smtClean="0"/>
              <a:t>Mental Status Exam</a:t>
            </a:r>
          </a:p>
          <a:p>
            <a:pPr lvl="1"/>
            <a:r>
              <a:rPr lang="en-US" sz="2000" dirty="0" smtClean="0"/>
              <a:t>Appearance, comportment</a:t>
            </a:r>
          </a:p>
          <a:p>
            <a:pPr lvl="1"/>
            <a:r>
              <a:rPr lang="en-US" sz="2000" dirty="0" smtClean="0"/>
              <a:t>Psychomotor activity</a:t>
            </a:r>
          </a:p>
          <a:p>
            <a:pPr lvl="1"/>
            <a:r>
              <a:rPr lang="en-US" sz="2000" dirty="0" smtClean="0"/>
              <a:t>Speech</a:t>
            </a:r>
          </a:p>
          <a:p>
            <a:pPr lvl="1"/>
            <a:r>
              <a:rPr lang="en-US" sz="2000" dirty="0" smtClean="0"/>
              <a:t>Mood</a:t>
            </a:r>
          </a:p>
          <a:p>
            <a:pPr lvl="1"/>
            <a:r>
              <a:rPr lang="en-US" sz="2000" dirty="0" smtClean="0"/>
              <a:t>Affect</a:t>
            </a:r>
          </a:p>
          <a:p>
            <a:pPr lvl="1"/>
            <a:r>
              <a:rPr lang="en-US" sz="2000" dirty="0" smtClean="0"/>
              <a:t>Thinking</a:t>
            </a:r>
          </a:p>
          <a:p>
            <a:pPr lvl="1"/>
            <a:r>
              <a:rPr lang="en-US" sz="2000" dirty="0" smtClean="0"/>
              <a:t>Judgment &amp; insight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Diagnosing MDD</a:t>
            </a:r>
            <a:endParaRPr lang="en-US" dirty="0"/>
          </a:p>
        </p:txBody>
      </p:sp>
      <p:sp>
        <p:nvSpPr>
          <p:cNvPr id="3" name="Content Placeholder 2"/>
          <p:cNvSpPr>
            <a:spLocks noGrp="1"/>
          </p:cNvSpPr>
          <p:nvPr>
            <p:ph idx="1"/>
          </p:nvPr>
        </p:nvSpPr>
        <p:spPr>
          <a:xfrm>
            <a:off x="914400" y="1447800"/>
            <a:ext cx="7772400" cy="4572000"/>
          </a:xfrm>
        </p:spPr>
        <p:txBody>
          <a:bodyPr>
            <a:normAutofit lnSpcReduction="10000"/>
          </a:bodyPr>
          <a:lstStyle/>
          <a:p>
            <a:r>
              <a:rPr lang="en-US" sz="2400" i="1" dirty="0" smtClean="0"/>
              <a:t>At least one </a:t>
            </a:r>
            <a:r>
              <a:rPr lang="en-US" sz="2400" dirty="0" smtClean="0"/>
              <a:t>45-minute interview</a:t>
            </a:r>
          </a:p>
          <a:p>
            <a:r>
              <a:rPr lang="en-US" sz="2400" dirty="0" smtClean="0">
                <a:solidFill>
                  <a:srgbClr val="FFFF00"/>
                </a:solidFill>
              </a:rPr>
              <a:t>Family history, brief developmental history – special attention to FH Bipolar Disorder, suicide, psychosis; and childhood psychological/behavior/learning issues</a:t>
            </a:r>
          </a:p>
          <a:p>
            <a:r>
              <a:rPr lang="en-US" sz="2400" dirty="0" smtClean="0"/>
              <a:t>Mental Status Exam</a:t>
            </a:r>
          </a:p>
          <a:p>
            <a:pPr lvl="1"/>
            <a:r>
              <a:rPr lang="en-US" sz="2000" dirty="0" smtClean="0"/>
              <a:t>Appearance, comportment</a:t>
            </a:r>
          </a:p>
          <a:p>
            <a:pPr lvl="1"/>
            <a:r>
              <a:rPr lang="en-US" sz="2000" dirty="0" smtClean="0"/>
              <a:t>Psychomotor activity</a:t>
            </a:r>
          </a:p>
          <a:p>
            <a:pPr lvl="1"/>
            <a:r>
              <a:rPr lang="en-US" sz="2000" dirty="0" smtClean="0"/>
              <a:t>Speech</a:t>
            </a:r>
          </a:p>
          <a:p>
            <a:pPr lvl="1"/>
            <a:r>
              <a:rPr lang="en-US" sz="2000" dirty="0" smtClean="0"/>
              <a:t>Mood</a:t>
            </a:r>
          </a:p>
          <a:p>
            <a:pPr lvl="1"/>
            <a:r>
              <a:rPr lang="en-US" sz="2000" dirty="0" smtClean="0"/>
              <a:t>Affect</a:t>
            </a:r>
          </a:p>
          <a:p>
            <a:pPr lvl="1"/>
            <a:r>
              <a:rPr lang="en-US" sz="2000" dirty="0" smtClean="0"/>
              <a:t>Thinking</a:t>
            </a:r>
          </a:p>
          <a:p>
            <a:pPr lvl="1"/>
            <a:r>
              <a:rPr lang="en-US" sz="2000" dirty="0" smtClean="0"/>
              <a:t>Judgment &amp; insight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Diagnosing MDD</a:t>
            </a:r>
            <a:endParaRPr lang="en-US" dirty="0"/>
          </a:p>
        </p:txBody>
      </p:sp>
      <p:sp>
        <p:nvSpPr>
          <p:cNvPr id="3" name="Content Placeholder 2"/>
          <p:cNvSpPr>
            <a:spLocks noGrp="1"/>
          </p:cNvSpPr>
          <p:nvPr>
            <p:ph idx="1"/>
          </p:nvPr>
        </p:nvSpPr>
        <p:spPr>
          <a:xfrm>
            <a:off x="914400" y="1447800"/>
            <a:ext cx="7772400" cy="4572000"/>
          </a:xfrm>
        </p:spPr>
        <p:txBody>
          <a:bodyPr>
            <a:normAutofit lnSpcReduction="10000"/>
          </a:bodyPr>
          <a:lstStyle/>
          <a:p>
            <a:r>
              <a:rPr lang="en-US" sz="2400" i="1" dirty="0" smtClean="0"/>
              <a:t>At least one </a:t>
            </a:r>
            <a:r>
              <a:rPr lang="en-US" sz="2400" dirty="0" smtClean="0"/>
              <a:t>45-minute interview</a:t>
            </a:r>
          </a:p>
          <a:p>
            <a:r>
              <a:rPr lang="en-US" sz="2400" dirty="0" smtClean="0"/>
              <a:t>Family history, brief developmental history – special attention to FH Bipolar Disorder, suicide, psychosis; and childhood psychological/behavior/learning issues</a:t>
            </a:r>
          </a:p>
          <a:p>
            <a:r>
              <a:rPr lang="en-US" sz="2400" dirty="0" smtClean="0">
                <a:solidFill>
                  <a:srgbClr val="FFFF00"/>
                </a:solidFill>
              </a:rPr>
              <a:t>Mental Status Exam</a:t>
            </a:r>
          </a:p>
          <a:p>
            <a:pPr lvl="1"/>
            <a:r>
              <a:rPr lang="en-US" sz="2000" dirty="0" smtClean="0"/>
              <a:t>Appearance, comportment</a:t>
            </a:r>
          </a:p>
          <a:p>
            <a:pPr lvl="1"/>
            <a:r>
              <a:rPr lang="en-US" sz="2000" dirty="0" smtClean="0"/>
              <a:t>Psychomotor activity</a:t>
            </a:r>
          </a:p>
          <a:p>
            <a:pPr lvl="1"/>
            <a:r>
              <a:rPr lang="en-US" sz="2000" dirty="0" smtClean="0"/>
              <a:t>Speech</a:t>
            </a:r>
          </a:p>
          <a:p>
            <a:pPr lvl="1"/>
            <a:r>
              <a:rPr lang="en-US" sz="2000" dirty="0" smtClean="0"/>
              <a:t>Mood</a:t>
            </a:r>
          </a:p>
          <a:p>
            <a:pPr lvl="1"/>
            <a:r>
              <a:rPr lang="en-US" sz="2000" dirty="0" smtClean="0"/>
              <a:t>Affect</a:t>
            </a:r>
          </a:p>
          <a:p>
            <a:pPr lvl="1"/>
            <a:r>
              <a:rPr lang="en-US" sz="2000" dirty="0" smtClean="0"/>
              <a:t>Thinking</a:t>
            </a:r>
          </a:p>
          <a:p>
            <a:pPr lvl="1"/>
            <a:r>
              <a:rPr lang="en-US" sz="2000" dirty="0" smtClean="0"/>
              <a:t>Judgment &amp; insight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a:t>
            </a:r>
            <a:endParaRPr lang="en-US" dirty="0"/>
          </a:p>
        </p:txBody>
      </p:sp>
      <p:sp>
        <p:nvSpPr>
          <p:cNvPr id="3" name="Content Placeholder 2"/>
          <p:cNvSpPr>
            <a:spLocks noGrp="1"/>
          </p:cNvSpPr>
          <p:nvPr>
            <p:ph idx="1"/>
          </p:nvPr>
        </p:nvSpPr>
        <p:spPr>
          <a:xfrm>
            <a:off x="914400" y="1371600"/>
            <a:ext cx="7772400" cy="4572000"/>
          </a:xfrm>
        </p:spPr>
        <p:txBody>
          <a:bodyPr>
            <a:noAutofit/>
          </a:bodyPr>
          <a:lstStyle/>
          <a:p>
            <a:r>
              <a:rPr lang="en-US" sz="2400" dirty="0" smtClean="0">
                <a:solidFill>
                  <a:srgbClr val="FFFF00"/>
                </a:solidFill>
              </a:rPr>
              <a:t>Evidence that it </a:t>
            </a:r>
            <a:r>
              <a:rPr lang="en-US" sz="2400" i="1" dirty="0" smtClean="0">
                <a:solidFill>
                  <a:srgbClr val="FFFF00"/>
                </a:solidFill>
              </a:rPr>
              <a:t>is</a:t>
            </a:r>
            <a:r>
              <a:rPr lang="en-US" sz="2400" dirty="0" smtClean="0">
                <a:solidFill>
                  <a:srgbClr val="FFFF00"/>
                </a:solidFill>
              </a:rPr>
              <a:t> Depression</a:t>
            </a:r>
          </a:p>
          <a:p>
            <a:r>
              <a:rPr lang="en-US" sz="2400" dirty="0" smtClean="0"/>
              <a:t>Evidence that it is </a:t>
            </a:r>
            <a:r>
              <a:rPr lang="en-US" sz="2400" i="1" dirty="0" smtClean="0"/>
              <a:t>not</a:t>
            </a:r>
            <a:r>
              <a:rPr lang="en-US" sz="2400" dirty="0" smtClean="0"/>
              <a:t> bereavement, grief</a:t>
            </a:r>
          </a:p>
          <a:p>
            <a:r>
              <a:rPr lang="en-US" sz="2400" dirty="0" smtClean="0"/>
              <a:t>Another medical condition, e.g. hypothyroidism</a:t>
            </a:r>
          </a:p>
          <a:p>
            <a:r>
              <a:rPr lang="en-US" sz="2400" dirty="0" smtClean="0"/>
              <a:t>Related to a medication, e.g. contraceptives</a:t>
            </a:r>
          </a:p>
          <a:p>
            <a:r>
              <a:rPr lang="en-US" sz="2400" dirty="0" smtClean="0"/>
              <a:t>Another psychiatric condition: Bipolar Disorder</a:t>
            </a:r>
          </a:p>
          <a:p>
            <a:r>
              <a:rPr lang="en-US" sz="2400" dirty="0" smtClean="0"/>
              <a:t>Drug misuse/abuse</a:t>
            </a:r>
          </a:p>
          <a:p>
            <a:pPr lvl="1">
              <a:buNone/>
            </a:pPr>
            <a:endParaRPr lang="en-US" sz="24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DSM-IV</a:t>
            </a:r>
            <a:endParaRPr lang="en-US" dirty="0"/>
          </a:p>
        </p:txBody>
      </p:sp>
      <p:sp>
        <p:nvSpPr>
          <p:cNvPr id="3" name="Content Placeholder 2"/>
          <p:cNvSpPr>
            <a:spLocks noGrp="1"/>
          </p:cNvSpPr>
          <p:nvPr>
            <p:ph idx="1"/>
          </p:nvPr>
        </p:nvSpPr>
        <p:spPr/>
        <p:txBody>
          <a:bodyPr>
            <a:normAutofit/>
          </a:bodyPr>
          <a:lstStyle/>
          <a:p>
            <a:r>
              <a:rPr lang="en-US" sz="2400" dirty="0" smtClean="0"/>
              <a:t>DSM-IV Criteria for Major Depressive Episode: Five or more of the following during same 2-week period</a:t>
            </a:r>
          </a:p>
          <a:p>
            <a:pPr lvl="1"/>
            <a:r>
              <a:rPr lang="en-US" sz="2000" dirty="0" smtClean="0">
                <a:solidFill>
                  <a:srgbClr val="FFFF00"/>
                </a:solidFill>
              </a:rPr>
              <a:t>Depressed mood most of day, nearly every day</a:t>
            </a:r>
          </a:p>
          <a:p>
            <a:pPr lvl="1"/>
            <a:r>
              <a:rPr lang="en-US" sz="2000" dirty="0" smtClean="0">
                <a:solidFill>
                  <a:srgbClr val="FFFF00"/>
                </a:solidFill>
              </a:rPr>
              <a:t>Markedly diminished interest or pleasure in all or almost all activities, most of day &amp; nearly every day</a:t>
            </a:r>
          </a:p>
          <a:p>
            <a:pPr lvl="1"/>
            <a:r>
              <a:rPr lang="en-US" sz="2000" dirty="0" smtClean="0"/>
              <a:t>Significant weight loss or gain, or appetite change</a:t>
            </a:r>
          </a:p>
          <a:p>
            <a:pPr lvl="1"/>
            <a:r>
              <a:rPr lang="en-US" sz="2000" dirty="0" smtClean="0"/>
              <a:t>Insomnia or hypersomnia nearly every day</a:t>
            </a:r>
          </a:p>
          <a:p>
            <a:pPr lvl="1"/>
            <a:r>
              <a:rPr lang="en-US" sz="2000" dirty="0" smtClean="0"/>
              <a:t>Observable psychomotor agitation or retardation nearly every day</a:t>
            </a:r>
          </a:p>
          <a:p>
            <a:pPr lvl="1"/>
            <a:r>
              <a:rPr lang="en-US" sz="2000" dirty="0" smtClean="0"/>
              <a:t>Fatigue or loss of energy nearly every day</a:t>
            </a:r>
          </a:p>
          <a:p>
            <a:pPr lvl="1"/>
            <a:r>
              <a:rPr lang="en-US" sz="2000" dirty="0" smtClean="0"/>
              <a:t>Feelings of worthlessness or excessive guilt nearly every day</a:t>
            </a:r>
          </a:p>
          <a:p>
            <a:pPr lvl="1"/>
            <a:r>
              <a:rPr lang="en-US" sz="2000" dirty="0" smtClean="0"/>
              <a:t>Diminished ability to think or concentrate; indecisiveness</a:t>
            </a:r>
          </a:p>
          <a:p>
            <a:pPr lvl="1"/>
            <a:r>
              <a:rPr lang="en-US" sz="2000" dirty="0" smtClean="0"/>
              <a:t>Recurrent thoughts of death, suicidal ideation, plan, or attempt</a:t>
            </a: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a:t>
            </a:r>
            <a:endParaRPr lang="en-US" dirty="0"/>
          </a:p>
        </p:txBody>
      </p:sp>
      <p:sp>
        <p:nvSpPr>
          <p:cNvPr id="3" name="Content Placeholder 2"/>
          <p:cNvSpPr>
            <a:spLocks noGrp="1"/>
          </p:cNvSpPr>
          <p:nvPr>
            <p:ph idx="1"/>
          </p:nvPr>
        </p:nvSpPr>
        <p:spPr>
          <a:xfrm>
            <a:off x="914400" y="1524000"/>
            <a:ext cx="7772400" cy="4572000"/>
          </a:xfrm>
        </p:spPr>
        <p:txBody>
          <a:bodyPr>
            <a:noAutofit/>
          </a:bodyPr>
          <a:lstStyle/>
          <a:p>
            <a:r>
              <a:rPr lang="en-US" sz="2400" dirty="0" smtClean="0"/>
              <a:t>Evidence that it </a:t>
            </a:r>
            <a:r>
              <a:rPr lang="en-US" sz="2400" i="1" dirty="0" smtClean="0"/>
              <a:t>is</a:t>
            </a:r>
            <a:r>
              <a:rPr lang="en-US" sz="2400" dirty="0" smtClean="0"/>
              <a:t> Depression</a:t>
            </a:r>
          </a:p>
          <a:p>
            <a:r>
              <a:rPr lang="en-US" sz="2400" dirty="0" smtClean="0">
                <a:solidFill>
                  <a:srgbClr val="FFFF00"/>
                </a:solidFill>
              </a:rPr>
              <a:t>Evidence that it is </a:t>
            </a:r>
            <a:r>
              <a:rPr lang="en-US" sz="2400" i="1" dirty="0" smtClean="0">
                <a:solidFill>
                  <a:srgbClr val="FFFF00"/>
                </a:solidFill>
              </a:rPr>
              <a:t>not</a:t>
            </a:r>
            <a:r>
              <a:rPr lang="en-US" sz="2400" dirty="0" smtClean="0">
                <a:solidFill>
                  <a:srgbClr val="FFFF00"/>
                </a:solidFill>
              </a:rPr>
              <a:t> bereavement, grief</a:t>
            </a:r>
          </a:p>
          <a:p>
            <a:r>
              <a:rPr lang="en-US" sz="2400" dirty="0" smtClean="0"/>
              <a:t>Not another medical condition, e.g. hypothyroidism</a:t>
            </a:r>
          </a:p>
          <a:p>
            <a:r>
              <a:rPr lang="en-US" sz="2400" dirty="0" smtClean="0"/>
              <a:t>Not related to a medication, e.g. contraceptives</a:t>
            </a:r>
          </a:p>
          <a:p>
            <a:r>
              <a:rPr lang="en-US" sz="2400" dirty="0" smtClean="0"/>
              <a:t>Not another psychiatric condition: Bipolar Disorder</a:t>
            </a:r>
          </a:p>
          <a:p>
            <a:r>
              <a:rPr lang="en-US" sz="2400" dirty="0" smtClean="0"/>
              <a:t>Drug misuse/abuse</a:t>
            </a:r>
          </a:p>
          <a:p>
            <a:pPr lvl="1">
              <a:buNone/>
            </a:pPr>
            <a:endParaRPr lang="en-US" sz="24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a:t>
            </a:r>
            <a:endParaRPr lang="en-US" dirty="0"/>
          </a:p>
        </p:txBody>
      </p:sp>
      <p:sp>
        <p:nvSpPr>
          <p:cNvPr id="3" name="Content Placeholder 2"/>
          <p:cNvSpPr>
            <a:spLocks noGrp="1"/>
          </p:cNvSpPr>
          <p:nvPr>
            <p:ph idx="1"/>
          </p:nvPr>
        </p:nvSpPr>
        <p:spPr>
          <a:xfrm>
            <a:off x="914400" y="1524000"/>
            <a:ext cx="7772400" cy="4572000"/>
          </a:xfrm>
        </p:spPr>
        <p:txBody>
          <a:bodyPr>
            <a:noAutofit/>
          </a:bodyPr>
          <a:lstStyle/>
          <a:p>
            <a:r>
              <a:rPr lang="en-US" sz="2400" dirty="0" smtClean="0"/>
              <a:t>Evidence that it </a:t>
            </a:r>
            <a:r>
              <a:rPr lang="en-US" sz="2400" i="1" dirty="0" smtClean="0"/>
              <a:t>is</a:t>
            </a:r>
            <a:r>
              <a:rPr lang="en-US" sz="2400" dirty="0" smtClean="0"/>
              <a:t> Depression</a:t>
            </a:r>
          </a:p>
          <a:p>
            <a:r>
              <a:rPr lang="en-US" sz="2400" dirty="0" smtClean="0"/>
              <a:t>Evidence that it is </a:t>
            </a:r>
            <a:r>
              <a:rPr lang="en-US" sz="2400" i="1" dirty="0" smtClean="0"/>
              <a:t>not</a:t>
            </a:r>
            <a:r>
              <a:rPr lang="en-US" sz="2400" dirty="0" smtClean="0"/>
              <a:t> bereavement, grief</a:t>
            </a:r>
          </a:p>
          <a:p>
            <a:r>
              <a:rPr lang="en-US" sz="2400" dirty="0" smtClean="0">
                <a:solidFill>
                  <a:srgbClr val="FFFF00"/>
                </a:solidFill>
              </a:rPr>
              <a:t>Not another medical condition, e.g. hypothyroidism</a:t>
            </a:r>
          </a:p>
          <a:p>
            <a:r>
              <a:rPr lang="en-US" sz="2400" dirty="0" smtClean="0"/>
              <a:t>Not related to a medication, e.g. contraceptives</a:t>
            </a:r>
          </a:p>
          <a:p>
            <a:r>
              <a:rPr lang="en-US" sz="2400" dirty="0" smtClean="0"/>
              <a:t>Not another psychiatric condition: Bipolar Disorder</a:t>
            </a:r>
          </a:p>
          <a:p>
            <a:r>
              <a:rPr lang="en-US" sz="2400" dirty="0" smtClean="0"/>
              <a:t>Drug misuse/abuse</a:t>
            </a:r>
          </a:p>
          <a:p>
            <a:pPr lvl="1">
              <a:buNone/>
            </a:pPr>
            <a:endParaRPr lang="en-US" sz="24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a:t>
            </a:r>
            <a:endParaRPr lang="en-US" dirty="0"/>
          </a:p>
        </p:txBody>
      </p:sp>
      <p:sp>
        <p:nvSpPr>
          <p:cNvPr id="3" name="Content Placeholder 2"/>
          <p:cNvSpPr>
            <a:spLocks noGrp="1"/>
          </p:cNvSpPr>
          <p:nvPr>
            <p:ph idx="1"/>
          </p:nvPr>
        </p:nvSpPr>
        <p:spPr>
          <a:xfrm>
            <a:off x="914400" y="1524000"/>
            <a:ext cx="7772400" cy="4572000"/>
          </a:xfrm>
        </p:spPr>
        <p:txBody>
          <a:bodyPr>
            <a:noAutofit/>
          </a:bodyPr>
          <a:lstStyle/>
          <a:p>
            <a:r>
              <a:rPr lang="en-US" sz="2400" dirty="0" smtClean="0"/>
              <a:t>Evidence that it </a:t>
            </a:r>
            <a:r>
              <a:rPr lang="en-US" sz="2400" i="1" dirty="0" smtClean="0"/>
              <a:t>is</a:t>
            </a:r>
            <a:r>
              <a:rPr lang="en-US" sz="2400" dirty="0" smtClean="0"/>
              <a:t> Depression</a:t>
            </a:r>
          </a:p>
          <a:p>
            <a:r>
              <a:rPr lang="en-US" sz="2400" dirty="0" smtClean="0"/>
              <a:t>Evidence that it is </a:t>
            </a:r>
            <a:r>
              <a:rPr lang="en-US" sz="2400" i="1" dirty="0" smtClean="0"/>
              <a:t>not</a:t>
            </a:r>
            <a:r>
              <a:rPr lang="en-US" sz="2400" dirty="0" smtClean="0"/>
              <a:t> bereavement, grief</a:t>
            </a:r>
          </a:p>
          <a:p>
            <a:r>
              <a:rPr lang="en-US" sz="2400" dirty="0" smtClean="0">
                <a:solidFill>
                  <a:srgbClr val="FFFF00"/>
                </a:solidFill>
              </a:rPr>
              <a:t>Not another medical condition, e.g. hypothyroidism</a:t>
            </a:r>
          </a:p>
          <a:p>
            <a:r>
              <a:rPr lang="en-US" sz="2400" dirty="0" smtClean="0">
                <a:solidFill>
                  <a:srgbClr val="FFFF00"/>
                </a:solidFill>
              </a:rPr>
              <a:t>Not related to a medication, e.g. contraceptives</a:t>
            </a:r>
          </a:p>
          <a:p>
            <a:r>
              <a:rPr lang="en-US" sz="2400" dirty="0" smtClean="0"/>
              <a:t>Not another psychiatric condition: Bipolar Disorder</a:t>
            </a:r>
          </a:p>
          <a:p>
            <a:r>
              <a:rPr lang="en-US" sz="2400" dirty="0" smtClean="0"/>
              <a:t>Drug misuse/abuse</a:t>
            </a:r>
          </a:p>
          <a:p>
            <a:pPr lvl="1">
              <a:buNone/>
            </a:pPr>
            <a:endParaRPr lang="en-US" sz="24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a:t>
            </a:r>
            <a:endParaRPr lang="en-US" dirty="0"/>
          </a:p>
        </p:txBody>
      </p:sp>
      <p:sp>
        <p:nvSpPr>
          <p:cNvPr id="3" name="Content Placeholder 2"/>
          <p:cNvSpPr>
            <a:spLocks noGrp="1"/>
          </p:cNvSpPr>
          <p:nvPr>
            <p:ph idx="1"/>
          </p:nvPr>
        </p:nvSpPr>
        <p:spPr>
          <a:xfrm>
            <a:off x="914400" y="1524000"/>
            <a:ext cx="7772400" cy="4572000"/>
          </a:xfrm>
        </p:spPr>
        <p:txBody>
          <a:bodyPr>
            <a:noAutofit/>
          </a:bodyPr>
          <a:lstStyle/>
          <a:p>
            <a:r>
              <a:rPr lang="en-US" sz="2400" dirty="0" smtClean="0"/>
              <a:t>Evidence that it </a:t>
            </a:r>
            <a:r>
              <a:rPr lang="en-US" sz="2400" i="1" dirty="0" smtClean="0"/>
              <a:t>is</a:t>
            </a:r>
            <a:r>
              <a:rPr lang="en-US" sz="2400" dirty="0" smtClean="0"/>
              <a:t> Depression</a:t>
            </a:r>
          </a:p>
          <a:p>
            <a:r>
              <a:rPr lang="en-US" sz="2400" dirty="0" smtClean="0"/>
              <a:t>Evidence that it is </a:t>
            </a:r>
            <a:r>
              <a:rPr lang="en-US" sz="2400" i="1" dirty="0" smtClean="0"/>
              <a:t>not</a:t>
            </a:r>
            <a:r>
              <a:rPr lang="en-US" sz="2400" dirty="0" smtClean="0"/>
              <a:t> bereavement, grief</a:t>
            </a:r>
          </a:p>
          <a:p>
            <a:r>
              <a:rPr lang="en-US" sz="2400" dirty="0" smtClean="0">
                <a:solidFill>
                  <a:srgbClr val="FFFF00"/>
                </a:solidFill>
              </a:rPr>
              <a:t>Not another medical condition, e.g. hypothyroidism</a:t>
            </a:r>
          </a:p>
          <a:p>
            <a:r>
              <a:rPr lang="en-US" sz="2400" dirty="0" smtClean="0">
                <a:solidFill>
                  <a:srgbClr val="FFFF00"/>
                </a:solidFill>
              </a:rPr>
              <a:t>Not related to a medication, e.g. contraceptives</a:t>
            </a:r>
          </a:p>
          <a:p>
            <a:r>
              <a:rPr lang="en-US" sz="2400" dirty="0" smtClean="0">
                <a:solidFill>
                  <a:srgbClr val="FFFF00"/>
                </a:solidFill>
              </a:rPr>
              <a:t>Not another psychiatric condition: Bipolar Disorder</a:t>
            </a:r>
          </a:p>
          <a:p>
            <a:r>
              <a:rPr lang="en-US" sz="2400" dirty="0" smtClean="0"/>
              <a:t>Drug misuse/abuse</a:t>
            </a:r>
          </a:p>
          <a:p>
            <a:pPr lvl="1">
              <a:buNone/>
            </a:pPr>
            <a:endParaRPr lang="en-US"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Anxiety</a:t>
            </a:r>
            <a:endParaRPr lang="en-US" dirty="0"/>
          </a:p>
        </p:txBody>
      </p:sp>
      <p:sp>
        <p:nvSpPr>
          <p:cNvPr id="5" name="Content Placeholder 4"/>
          <p:cNvSpPr>
            <a:spLocks noGrp="1"/>
          </p:cNvSpPr>
          <p:nvPr>
            <p:ph idx="1"/>
          </p:nvPr>
        </p:nvSpPr>
        <p:spPr/>
        <p:txBody>
          <a:bodyPr/>
          <a:lstStyle/>
          <a:p>
            <a:r>
              <a:rPr lang="en-US" dirty="0" smtClean="0"/>
              <a:t>Recognizing Anxiety Disorders and distinguishing them from conditions that require different treatment</a:t>
            </a:r>
          </a:p>
          <a:p>
            <a:r>
              <a:rPr lang="en-US" dirty="0" smtClean="0"/>
              <a:t>Medication for anxiety – SSRI’s, benzodiazepines, other drugs</a:t>
            </a:r>
          </a:p>
          <a:p>
            <a:r>
              <a:rPr lang="en-US" dirty="0" smtClean="0"/>
              <a:t>Treatment tips &amp; when to refer</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Bipolar Disorder</a:t>
            </a:r>
            <a:endParaRPr lang="en-US" dirty="0"/>
          </a:p>
        </p:txBody>
      </p:sp>
      <p:sp>
        <p:nvSpPr>
          <p:cNvPr id="3" name="Content Placeholder 2"/>
          <p:cNvSpPr>
            <a:spLocks noGrp="1"/>
          </p:cNvSpPr>
          <p:nvPr>
            <p:ph idx="1"/>
          </p:nvPr>
        </p:nvSpPr>
        <p:spPr/>
        <p:txBody>
          <a:bodyPr>
            <a:normAutofit/>
          </a:bodyPr>
          <a:lstStyle/>
          <a:p>
            <a:r>
              <a:rPr lang="en-US" dirty="0" smtClean="0"/>
              <a:t>Often presents during depressive episode</a:t>
            </a:r>
          </a:p>
          <a:p>
            <a:r>
              <a:rPr lang="en-US" dirty="0" smtClean="0"/>
              <a:t>May present with depressive episode at younger age</a:t>
            </a:r>
          </a:p>
          <a:p>
            <a:r>
              <a:rPr lang="en-US" dirty="0" smtClean="0"/>
              <a:t>3.4% lifetime prevalence; 9.3% in 18-24 y/o age group </a:t>
            </a:r>
            <a:r>
              <a:rPr lang="en-US" sz="1600" baseline="50000" dirty="0" smtClean="0"/>
              <a:t>1</a:t>
            </a:r>
          </a:p>
          <a:p>
            <a:r>
              <a:rPr lang="en-US" dirty="0" smtClean="0"/>
              <a:t>10% - 15% of individuals presenting with symptoms of depression</a:t>
            </a:r>
          </a:p>
          <a:p>
            <a:r>
              <a:rPr lang="en-US" dirty="0" smtClean="0"/>
              <a:t>Can worsen with SSRI treatment </a:t>
            </a:r>
            <a:r>
              <a:rPr lang="en-US" sz="1600" baseline="48000" dirty="0" smtClean="0"/>
              <a:t>2</a:t>
            </a:r>
          </a:p>
          <a:p>
            <a:pPr>
              <a:buNone/>
            </a:pPr>
            <a:endParaRPr lang="en-US" baseline="48000" dirty="0"/>
          </a:p>
        </p:txBody>
      </p:sp>
      <p:sp>
        <p:nvSpPr>
          <p:cNvPr id="4" name="Footer Placeholder 3"/>
          <p:cNvSpPr>
            <a:spLocks noGrp="1"/>
          </p:cNvSpPr>
          <p:nvPr>
            <p:ph type="ftr" sz="quarter" idx="11"/>
          </p:nvPr>
        </p:nvSpPr>
        <p:spPr>
          <a:xfrm>
            <a:off x="914400" y="6416675"/>
            <a:ext cx="6324600" cy="365125"/>
          </a:xfrm>
        </p:spPr>
        <p:txBody>
          <a:bodyPr/>
          <a:lstStyle/>
          <a:p>
            <a:pPr algn="l"/>
            <a:r>
              <a:rPr lang="en-US" sz="1600" baseline="50000" dirty="0" smtClean="0"/>
              <a:t>1</a:t>
            </a:r>
            <a:r>
              <a:rPr lang="en-US" sz="1600" dirty="0" smtClean="0"/>
              <a:t> </a:t>
            </a:r>
            <a:r>
              <a:rPr lang="en-US" sz="1600" dirty="0" err="1" smtClean="0"/>
              <a:t>Hirschfeld</a:t>
            </a:r>
            <a:r>
              <a:rPr lang="en-US" sz="1600" dirty="0" smtClean="0"/>
              <a:t>, Primary Care Companion Journal </a:t>
            </a:r>
            <a:r>
              <a:rPr lang="en-US" sz="1600" dirty="0" err="1" smtClean="0"/>
              <a:t>Clin</a:t>
            </a:r>
            <a:r>
              <a:rPr lang="en-US" sz="1600" dirty="0" smtClean="0"/>
              <a:t> Psychiatry 2002; 4(1)</a:t>
            </a:r>
          </a:p>
          <a:p>
            <a:pPr algn="l"/>
            <a:r>
              <a:rPr lang="en-US" sz="1600" baseline="50000" dirty="0" smtClean="0"/>
              <a:t>2</a:t>
            </a:r>
            <a:r>
              <a:rPr lang="en-US" sz="1600" dirty="0" smtClean="0"/>
              <a:t> Sachs et al, N </a:t>
            </a:r>
            <a:r>
              <a:rPr lang="en-US" sz="1600" dirty="0" err="1" smtClean="0"/>
              <a:t>Engl</a:t>
            </a:r>
            <a:r>
              <a:rPr lang="en-US" sz="1600" dirty="0" smtClean="0"/>
              <a:t> J Med 356: 1711, April 26, 2007</a:t>
            </a:r>
            <a:endParaRPr lang="en-US"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Bipolar Disorder</a:t>
            </a:r>
            <a:endParaRPr lang="en-US" dirty="0"/>
          </a:p>
        </p:txBody>
      </p:sp>
      <p:sp>
        <p:nvSpPr>
          <p:cNvPr id="3" name="Content Placeholder 2"/>
          <p:cNvSpPr>
            <a:spLocks noGrp="1"/>
          </p:cNvSpPr>
          <p:nvPr>
            <p:ph idx="1"/>
          </p:nvPr>
        </p:nvSpPr>
        <p:spPr/>
        <p:txBody>
          <a:bodyPr>
            <a:normAutofit/>
          </a:bodyPr>
          <a:lstStyle/>
          <a:p>
            <a:pPr algn="ctr">
              <a:buNone/>
            </a:pPr>
            <a:r>
              <a:rPr lang="en-US" i="1" dirty="0" smtClean="0"/>
              <a:t>but</a:t>
            </a:r>
          </a:p>
          <a:p>
            <a:pPr>
              <a:buNone/>
            </a:pPr>
            <a:r>
              <a:rPr lang="en-US" dirty="0" smtClean="0"/>
              <a:t>	You will do more good for more people by treating than by not treating, and even the experts aren’t always right.</a:t>
            </a:r>
          </a:p>
          <a:p>
            <a:pPr>
              <a:buNone/>
            </a:pPr>
            <a:endParaRPr lang="en-US" baseline="48000" dirty="0"/>
          </a:p>
        </p:txBody>
      </p:sp>
      <p:sp>
        <p:nvSpPr>
          <p:cNvPr id="4" name="Footer Placeholder 3"/>
          <p:cNvSpPr>
            <a:spLocks noGrp="1"/>
          </p:cNvSpPr>
          <p:nvPr>
            <p:ph type="ftr" sz="quarter" idx="11"/>
          </p:nvPr>
        </p:nvSpPr>
        <p:spPr>
          <a:xfrm>
            <a:off x="914400" y="6416675"/>
            <a:ext cx="6324600" cy="365125"/>
          </a:xfrm>
        </p:spPr>
        <p:txBody>
          <a:bodyPr/>
          <a:lstStyle/>
          <a:p>
            <a:pPr algn="l"/>
            <a:endParaRPr lang="en-US" sz="1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Bipolar Disorder</a:t>
            </a:r>
            <a:endParaRPr lang="en-US" dirty="0"/>
          </a:p>
        </p:txBody>
      </p:sp>
      <p:sp>
        <p:nvSpPr>
          <p:cNvPr id="3" name="Content Placeholder 2"/>
          <p:cNvSpPr>
            <a:spLocks noGrp="1"/>
          </p:cNvSpPr>
          <p:nvPr>
            <p:ph idx="1"/>
          </p:nvPr>
        </p:nvSpPr>
        <p:spPr>
          <a:xfrm>
            <a:off x="914400" y="1524000"/>
            <a:ext cx="7772400" cy="4572000"/>
          </a:xfrm>
        </p:spPr>
        <p:txBody>
          <a:bodyPr/>
          <a:lstStyle/>
          <a:p>
            <a:r>
              <a:rPr lang="en-US" i="1" dirty="0" smtClean="0"/>
              <a:t>Family history</a:t>
            </a:r>
          </a:p>
          <a:p>
            <a:r>
              <a:rPr lang="en-US" i="1" dirty="0" smtClean="0"/>
              <a:t>Diminished need for sleep</a:t>
            </a:r>
          </a:p>
          <a:p>
            <a:r>
              <a:rPr lang="en-US" i="1" dirty="0" smtClean="0"/>
              <a:t>Distractibility</a:t>
            </a:r>
          </a:p>
          <a:p>
            <a:r>
              <a:rPr lang="en-US" i="1" dirty="0" smtClean="0"/>
              <a:t>Injudicious behavior*</a:t>
            </a:r>
          </a:p>
          <a:p>
            <a:r>
              <a:rPr lang="en-US" i="1" dirty="0" smtClean="0"/>
              <a:t>Expansive mood</a:t>
            </a:r>
          </a:p>
          <a:p>
            <a:r>
              <a:rPr lang="en-US" i="1" dirty="0" smtClean="0"/>
              <a:t>Flight of ideas</a:t>
            </a:r>
          </a:p>
          <a:p>
            <a:r>
              <a:rPr lang="en-US" i="1" dirty="0" smtClean="0"/>
              <a:t>Hyperactivity, talkativeness</a:t>
            </a:r>
          </a:p>
          <a:p>
            <a:r>
              <a:rPr lang="en-US" i="1" dirty="0" smtClean="0"/>
              <a:t>Nastiness</a:t>
            </a:r>
            <a:endParaRPr lang="en-US" i="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a:t>
            </a:r>
            <a:endParaRPr lang="en-US" dirty="0"/>
          </a:p>
        </p:txBody>
      </p:sp>
      <p:sp>
        <p:nvSpPr>
          <p:cNvPr id="3" name="Content Placeholder 2"/>
          <p:cNvSpPr>
            <a:spLocks noGrp="1"/>
          </p:cNvSpPr>
          <p:nvPr>
            <p:ph idx="1"/>
          </p:nvPr>
        </p:nvSpPr>
        <p:spPr>
          <a:xfrm>
            <a:off x="914400" y="1371600"/>
            <a:ext cx="7772400" cy="4572000"/>
          </a:xfrm>
        </p:spPr>
        <p:txBody>
          <a:bodyPr>
            <a:noAutofit/>
          </a:bodyPr>
          <a:lstStyle/>
          <a:p>
            <a:r>
              <a:rPr lang="en-US" sz="2400" dirty="0" smtClean="0"/>
              <a:t>Evidence that it </a:t>
            </a:r>
            <a:r>
              <a:rPr lang="en-US" sz="2400" i="1" dirty="0" smtClean="0"/>
              <a:t>is</a:t>
            </a:r>
            <a:r>
              <a:rPr lang="en-US" sz="2400" dirty="0" smtClean="0"/>
              <a:t> Depression</a:t>
            </a:r>
          </a:p>
          <a:p>
            <a:r>
              <a:rPr lang="en-US" sz="2400" dirty="0" smtClean="0"/>
              <a:t>Evidence that it is </a:t>
            </a:r>
            <a:r>
              <a:rPr lang="en-US" sz="2400" i="1" dirty="0" smtClean="0"/>
              <a:t>not</a:t>
            </a:r>
            <a:r>
              <a:rPr lang="en-US" sz="2400" dirty="0" smtClean="0"/>
              <a:t> bereavement, grief</a:t>
            </a:r>
          </a:p>
          <a:p>
            <a:r>
              <a:rPr lang="en-US" sz="2400" dirty="0" smtClean="0"/>
              <a:t>Another medical condition, e.g. thyroid</a:t>
            </a:r>
          </a:p>
          <a:p>
            <a:r>
              <a:rPr lang="en-US" sz="2400" dirty="0" smtClean="0"/>
              <a:t>Related to a medication, e.g. contraceptives</a:t>
            </a:r>
          </a:p>
          <a:p>
            <a:r>
              <a:rPr lang="en-US" sz="2400" dirty="0" smtClean="0"/>
              <a:t>Another psychiatric condition: Bipolar Disorder</a:t>
            </a:r>
          </a:p>
          <a:p>
            <a:r>
              <a:rPr lang="en-US" sz="2400" dirty="0" smtClean="0">
                <a:solidFill>
                  <a:srgbClr val="FFFF00"/>
                </a:solidFill>
              </a:rPr>
              <a:t>Drug misuse/abuse</a:t>
            </a:r>
          </a:p>
          <a:p>
            <a:pPr lvl="1">
              <a:buNone/>
            </a:pPr>
            <a:endParaRPr lang="en-US" sz="24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Consider psychiatric referral for</a:t>
            </a:r>
            <a:endParaRPr lang="en-US" sz="3600" dirty="0"/>
          </a:p>
        </p:txBody>
      </p:sp>
      <p:sp>
        <p:nvSpPr>
          <p:cNvPr id="3" name="Content Placeholder 2"/>
          <p:cNvSpPr>
            <a:spLocks noGrp="1"/>
          </p:cNvSpPr>
          <p:nvPr>
            <p:ph idx="1"/>
          </p:nvPr>
        </p:nvSpPr>
        <p:spPr/>
        <p:txBody>
          <a:bodyPr>
            <a:normAutofit/>
          </a:bodyPr>
          <a:lstStyle/>
          <a:p>
            <a:r>
              <a:rPr lang="en-US" sz="3200" dirty="0" smtClean="0">
                <a:solidFill>
                  <a:srgbClr val="FF0000"/>
                </a:solidFill>
              </a:rPr>
              <a:t>Active suicidality</a:t>
            </a:r>
          </a:p>
          <a:p>
            <a:r>
              <a:rPr lang="en-US" sz="3200" dirty="0" smtClean="0"/>
              <a:t>Bipolar Disorder</a:t>
            </a:r>
          </a:p>
          <a:p>
            <a:r>
              <a:rPr lang="en-US" sz="3200" dirty="0" smtClean="0"/>
              <a:t>Previous suicide attempts, especially high-lethality, recent</a:t>
            </a:r>
          </a:p>
          <a:p>
            <a:r>
              <a:rPr lang="en-US" sz="3200" dirty="0" smtClean="0"/>
              <a:t>Psychosis</a:t>
            </a:r>
          </a:p>
          <a:p>
            <a:r>
              <a:rPr lang="en-US" sz="3200" dirty="0" smtClean="0"/>
              <a:t>Significant substance abuse</a:t>
            </a:r>
          </a:p>
          <a:p>
            <a:pPr lvl="1"/>
            <a:endParaRPr lang="en-US" sz="24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Consider psychiatric referral for</a:t>
            </a:r>
            <a:endParaRPr lang="en-US" sz="3600" dirty="0"/>
          </a:p>
        </p:txBody>
      </p:sp>
      <p:sp>
        <p:nvSpPr>
          <p:cNvPr id="3" name="Content Placeholder 2"/>
          <p:cNvSpPr>
            <a:spLocks noGrp="1"/>
          </p:cNvSpPr>
          <p:nvPr>
            <p:ph idx="1"/>
          </p:nvPr>
        </p:nvSpPr>
        <p:spPr/>
        <p:txBody>
          <a:bodyPr>
            <a:normAutofit/>
          </a:bodyPr>
          <a:lstStyle/>
          <a:p>
            <a:r>
              <a:rPr lang="en-US" sz="3200" dirty="0" smtClean="0">
                <a:solidFill>
                  <a:srgbClr val="FF0000"/>
                </a:solidFill>
              </a:rPr>
              <a:t>Active suicidality</a:t>
            </a:r>
          </a:p>
          <a:p>
            <a:r>
              <a:rPr lang="en-US" sz="3200" dirty="0" smtClean="0">
                <a:solidFill>
                  <a:srgbClr val="FF0000"/>
                </a:solidFill>
              </a:rPr>
              <a:t>Bipolar Disorder</a:t>
            </a:r>
          </a:p>
          <a:p>
            <a:r>
              <a:rPr lang="en-US" sz="3200" dirty="0" smtClean="0"/>
              <a:t>Previous suicide attempts, especially high-lethality, recent</a:t>
            </a:r>
          </a:p>
          <a:p>
            <a:r>
              <a:rPr lang="en-US" sz="3200" dirty="0" smtClean="0"/>
              <a:t>Psychosis</a:t>
            </a:r>
          </a:p>
          <a:p>
            <a:r>
              <a:rPr lang="en-US" sz="3200" dirty="0" smtClean="0"/>
              <a:t>Significant substance abuse</a:t>
            </a:r>
          </a:p>
          <a:p>
            <a:pPr lvl="1"/>
            <a:endParaRPr lang="en-US" sz="24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Consider psychiatric referral for</a:t>
            </a:r>
            <a:endParaRPr lang="en-US" sz="3600" dirty="0"/>
          </a:p>
        </p:txBody>
      </p:sp>
      <p:sp>
        <p:nvSpPr>
          <p:cNvPr id="3" name="Content Placeholder 2"/>
          <p:cNvSpPr>
            <a:spLocks noGrp="1"/>
          </p:cNvSpPr>
          <p:nvPr>
            <p:ph idx="1"/>
          </p:nvPr>
        </p:nvSpPr>
        <p:spPr/>
        <p:txBody>
          <a:bodyPr>
            <a:normAutofit/>
          </a:bodyPr>
          <a:lstStyle/>
          <a:p>
            <a:r>
              <a:rPr lang="en-US" sz="3200" dirty="0" smtClean="0">
                <a:solidFill>
                  <a:srgbClr val="FF0000"/>
                </a:solidFill>
              </a:rPr>
              <a:t>Active suicidality</a:t>
            </a:r>
          </a:p>
          <a:p>
            <a:r>
              <a:rPr lang="en-US" sz="3200" dirty="0" smtClean="0">
                <a:solidFill>
                  <a:srgbClr val="FF0000"/>
                </a:solidFill>
              </a:rPr>
              <a:t>Bipolar Disorder</a:t>
            </a:r>
          </a:p>
          <a:p>
            <a:r>
              <a:rPr lang="en-US" sz="3200" dirty="0" smtClean="0">
                <a:solidFill>
                  <a:srgbClr val="FF0000"/>
                </a:solidFill>
              </a:rPr>
              <a:t>Previous suicide attempts, especially high-lethality, recent</a:t>
            </a:r>
          </a:p>
          <a:p>
            <a:r>
              <a:rPr lang="en-US" sz="3200" dirty="0" smtClean="0"/>
              <a:t>Psychosis</a:t>
            </a:r>
          </a:p>
          <a:p>
            <a:r>
              <a:rPr lang="en-US" sz="3200" dirty="0" smtClean="0"/>
              <a:t>Significant substance abuse</a:t>
            </a:r>
          </a:p>
          <a:p>
            <a:pPr lvl="1"/>
            <a:endParaRPr lang="en-US" sz="24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Consider psychiatric referral for</a:t>
            </a:r>
            <a:endParaRPr lang="en-US" sz="3600" dirty="0"/>
          </a:p>
        </p:txBody>
      </p:sp>
      <p:sp>
        <p:nvSpPr>
          <p:cNvPr id="3" name="Content Placeholder 2"/>
          <p:cNvSpPr>
            <a:spLocks noGrp="1"/>
          </p:cNvSpPr>
          <p:nvPr>
            <p:ph idx="1"/>
          </p:nvPr>
        </p:nvSpPr>
        <p:spPr/>
        <p:txBody>
          <a:bodyPr>
            <a:normAutofit/>
          </a:bodyPr>
          <a:lstStyle/>
          <a:p>
            <a:r>
              <a:rPr lang="en-US" sz="3200" dirty="0" smtClean="0">
                <a:solidFill>
                  <a:srgbClr val="FF0000"/>
                </a:solidFill>
              </a:rPr>
              <a:t>Active suicidality</a:t>
            </a:r>
          </a:p>
          <a:p>
            <a:r>
              <a:rPr lang="en-US" sz="3200" dirty="0" smtClean="0">
                <a:solidFill>
                  <a:srgbClr val="FF0000"/>
                </a:solidFill>
              </a:rPr>
              <a:t>Bipolar Disorder</a:t>
            </a:r>
          </a:p>
          <a:p>
            <a:r>
              <a:rPr lang="en-US" sz="3200" dirty="0" smtClean="0">
                <a:solidFill>
                  <a:srgbClr val="FF0000"/>
                </a:solidFill>
              </a:rPr>
              <a:t>Previous suicide attempts, especially high-lethality, recent</a:t>
            </a:r>
          </a:p>
          <a:p>
            <a:r>
              <a:rPr lang="en-US" sz="3200" dirty="0" smtClean="0">
                <a:solidFill>
                  <a:srgbClr val="FF0000"/>
                </a:solidFill>
              </a:rPr>
              <a:t>Psychosis</a:t>
            </a:r>
          </a:p>
          <a:p>
            <a:r>
              <a:rPr lang="en-US" sz="3200" dirty="0" smtClean="0"/>
              <a:t>Significant substance abuse</a:t>
            </a:r>
          </a:p>
          <a:p>
            <a:pPr lvl="1"/>
            <a:endParaRPr lang="en-US" sz="24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Consider psychiatric referral for</a:t>
            </a:r>
            <a:endParaRPr lang="en-US" sz="3600" dirty="0"/>
          </a:p>
        </p:txBody>
      </p:sp>
      <p:sp>
        <p:nvSpPr>
          <p:cNvPr id="3" name="Content Placeholder 2"/>
          <p:cNvSpPr>
            <a:spLocks noGrp="1"/>
          </p:cNvSpPr>
          <p:nvPr>
            <p:ph idx="1"/>
          </p:nvPr>
        </p:nvSpPr>
        <p:spPr/>
        <p:txBody>
          <a:bodyPr>
            <a:normAutofit/>
          </a:bodyPr>
          <a:lstStyle/>
          <a:p>
            <a:r>
              <a:rPr lang="en-US" sz="3200" dirty="0" smtClean="0">
                <a:solidFill>
                  <a:srgbClr val="FF0000"/>
                </a:solidFill>
              </a:rPr>
              <a:t>Active suicidality</a:t>
            </a:r>
          </a:p>
          <a:p>
            <a:r>
              <a:rPr lang="en-US" sz="3200" dirty="0" smtClean="0">
                <a:solidFill>
                  <a:srgbClr val="FF0000"/>
                </a:solidFill>
              </a:rPr>
              <a:t>Bipolar Disorder</a:t>
            </a:r>
          </a:p>
          <a:p>
            <a:r>
              <a:rPr lang="en-US" sz="3200" dirty="0" smtClean="0">
                <a:solidFill>
                  <a:srgbClr val="FF0000"/>
                </a:solidFill>
              </a:rPr>
              <a:t>Previous suicide attempts, especially high-lethality, recent</a:t>
            </a:r>
          </a:p>
          <a:p>
            <a:r>
              <a:rPr lang="en-US" sz="3200" dirty="0" smtClean="0">
                <a:solidFill>
                  <a:srgbClr val="FF0000"/>
                </a:solidFill>
              </a:rPr>
              <a:t>Psychosis</a:t>
            </a:r>
          </a:p>
          <a:p>
            <a:r>
              <a:rPr lang="en-US" sz="3200" dirty="0" smtClean="0">
                <a:solidFill>
                  <a:srgbClr val="FF0000"/>
                </a:solidFill>
              </a:rPr>
              <a:t>Significant substance abuse</a:t>
            </a:r>
          </a:p>
          <a:p>
            <a:pPr lvl="1"/>
            <a:endParaRPr lang="en-US" sz="24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Consider psychiatric referral for</a:t>
            </a:r>
            <a:endParaRPr lang="en-US" sz="3600" dirty="0"/>
          </a:p>
        </p:txBody>
      </p:sp>
      <p:sp>
        <p:nvSpPr>
          <p:cNvPr id="3" name="Content Placeholder 2"/>
          <p:cNvSpPr>
            <a:spLocks noGrp="1"/>
          </p:cNvSpPr>
          <p:nvPr>
            <p:ph idx="1"/>
          </p:nvPr>
        </p:nvSpPr>
        <p:spPr/>
        <p:txBody>
          <a:bodyPr>
            <a:normAutofit/>
          </a:bodyPr>
          <a:lstStyle/>
          <a:p>
            <a:r>
              <a:rPr lang="en-US" sz="3200" dirty="0" smtClean="0">
                <a:solidFill>
                  <a:srgbClr val="FF0000"/>
                </a:solidFill>
              </a:rPr>
              <a:t>Active suicidality</a:t>
            </a:r>
          </a:p>
          <a:p>
            <a:r>
              <a:rPr lang="en-US" sz="3200" dirty="0" smtClean="0">
                <a:solidFill>
                  <a:srgbClr val="FF0000"/>
                </a:solidFill>
              </a:rPr>
              <a:t>Bipolar Disorder</a:t>
            </a:r>
          </a:p>
          <a:p>
            <a:r>
              <a:rPr lang="en-US" sz="3200" dirty="0" smtClean="0">
                <a:solidFill>
                  <a:srgbClr val="FF0000"/>
                </a:solidFill>
              </a:rPr>
              <a:t>Previous suicide attempts, especially high-lethality, recent</a:t>
            </a:r>
          </a:p>
          <a:p>
            <a:r>
              <a:rPr lang="en-US" sz="3200" dirty="0" smtClean="0">
                <a:solidFill>
                  <a:srgbClr val="FF0000"/>
                </a:solidFill>
              </a:rPr>
              <a:t>Psychosis</a:t>
            </a:r>
          </a:p>
          <a:p>
            <a:r>
              <a:rPr lang="en-US" sz="3200" dirty="0" smtClean="0">
                <a:solidFill>
                  <a:srgbClr val="FF0000"/>
                </a:solidFill>
              </a:rPr>
              <a:t>Significant substance abuse</a:t>
            </a:r>
          </a:p>
          <a:p>
            <a:r>
              <a:rPr lang="en-US" sz="3200" dirty="0" smtClean="0">
                <a:solidFill>
                  <a:srgbClr val="FF0000"/>
                </a:solidFill>
              </a:rPr>
              <a:t>(Other demographic features that increase risk)</a:t>
            </a:r>
          </a:p>
          <a:p>
            <a:pPr lvl="1"/>
            <a:endParaRPr lang="en-US"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676400"/>
            <a:ext cx="6019800" cy="2246769"/>
          </a:xfrm>
          <a:prstGeom prst="rect">
            <a:avLst/>
          </a:prstGeom>
          <a:noFill/>
        </p:spPr>
        <p:txBody>
          <a:bodyPr wrap="square" rtlCol="0">
            <a:spAutoFit/>
          </a:bodyPr>
          <a:lstStyle/>
          <a:p>
            <a:r>
              <a:rPr lang="en-US" sz="2000" dirty="0" smtClean="0"/>
              <a:t>“In depression . . . faith in deliverance, in ultimate restoration, is absent. The pain is unrelenting, and what makes the condition intolerable is the foreknowledge that no remedy will come -- not in a day, an hour, a month, or a minute. . . . It is hopelessness even more than pain that crushes the soul.”</a:t>
            </a:r>
          </a:p>
          <a:p>
            <a:pPr algn="r"/>
            <a:r>
              <a:rPr lang="en-US" sz="2000" i="1" dirty="0" smtClean="0"/>
              <a:t>William Styron</a:t>
            </a:r>
            <a:endParaRPr lang="en-US" sz="2000" i="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referral not necessary at this time. How do I decide which medication to prescribe?</a:t>
            </a:r>
            <a:br>
              <a:rPr lang="en-US" dirty="0" smtClean="0"/>
            </a:b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referral not necessary at this time. How do I decide which medication to prescribe?</a:t>
            </a:r>
            <a:br>
              <a:rPr lang="en-US" dirty="0" smtClean="0"/>
            </a:br>
            <a:r>
              <a:rPr lang="en-US" dirty="0" smtClean="0"/>
              <a:t>Consider </a:t>
            </a:r>
            <a:r>
              <a:rPr lang="en-US" dirty="0" smtClean="0">
                <a:solidFill>
                  <a:srgbClr val="FFFF00"/>
                </a:solidFill>
              </a:rPr>
              <a:t>psychotherapy</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referral not necessary at this time. How do I decide which medication to prescribe?</a:t>
            </a:r>
            <a:br>
              <a:rPr lang="en-US" dirty="0" smtClean="0"/>
            </a:br>
            <a:r>
              <a:rPr lang="en-US" dirty="0" smtClean="0"/>
              <a:t>Consider </a:t>
            </a:r>
            <a:r>
              <a:rPr lang="en-US" dirty="0" smtClean="0">
                <a:solidFill>
                  <a:srgbClr val="FFFF00"/>
                </a:solidFill>
              </a:rPr>
              <a:t>psychotherapy</a:t>
            </a: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i="1" dirty="0" smtClean="0">
                <a:solidFill>
                  <a:srgbClr val="FFFF00"/>
                </a:solidFill>
              </a:rPr>
              <a:t>Always</a:t>
            </a:r>
            <a:r>
              <a:rPr lang="en-US" dirty="0" smtClean="0">
                <a:solidFill>
                  <a:srgbClr val="FFFF00"/>
                </a:solidFill>
              </a:rPr>
              <a:t> consider psychotherapy.</a:t>
            </a:r>
            <a:r>
              <a:rPr lang="en-US" dirty="0" smtClean="0">
                <a:solidFill>
                  <a:srgbClr val="FF0000"/>
                </a:solidFill>
              </a:rPr>
              <a:t/>
            </a:r>
            <a:br>
              <a:rPr lang="en-US" dirty="0" smtClean="0">
                <a:solidFill>
                  <a:srgbClr val="FF0000"/>
                </a:solidFill>
              </a:rPr>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676400"/>
            <a:ext cx="6019800" cy="2677656"/>
          </a:xfrm>
          <a:prstGeom prst="rect">
            <a:avLst/>
          </a:prstGeom>
          <a:noFill/>
        </p:spPr>
        <p:txBody>
          <a:bodyPr wrap="square" rtlCol="0">
            <a:spAutoFit/>
          </a:bodyPr>
          <a:lstStyle/>
          <a:p>
            <a:r>
              <a:rPr lang="en-US" sz="2400" dirty="0" smtClean="0"/>
              <a:t>Could the young but realize how soon they will become mere walking bundles of habits, they would give more heed to their conduct while in the plastic state. We are spinning our own fates, good or evil, and never to be undone.</a:t>
            </a:r>
          </a:p>
          <a:p>
            <a:pPr algn="r"/>
            <a:r>
              <a:rPr lang="en-US" sz="2400" i="1" dirty="0" smtClean="0"/>
              <a:t>William James</a:t>
            </a:r>
            <a:r>
              <a:rPr lang="en-US" sz="2400" dirty="0" smtClean="0"/>
              <a:t/>
            </a:r>
            <a:br>
              <a:rPr lang="en-US" sz="2400" dirty="0" smtClean="0"/>
            </a:br>
            <a:endParaRPr lang="en-US" sz="2400" i="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referral not necessary at this time. How do I decide which medication to prescribe?</a:t>
            </a:r>
            <a:br>
              <a:rPr lang="en-US" dirty="0" smtClean="0"/>
            </a:br>
            <a:r>
              <a:rPr lang="en-US" dirty="0" smtClean="0"/>
              <a:t>Consider </a:t>
            </a:r>
            <a:r>
              <a:rPr lang="en-US" dirty="0" smtClean="0">
                <a:solidFill>
                  <a:schemeClr val="tx1"/>
                </a:solidFill>
              </a:rPr>
              <a:t>psychotherapy</a:t>
            </a:r>
            <a:r>
              <a:rPr lang="en-US" dirty="0" smtClean="0">
                <a:solidFill>
                  <a:srgbClr val="FF0000"/>
                </a:solidFill>
              </a:rPr>
              <a:t/>
            </a:r>
            <a:br>
              <a:rPr lang="en-US" dirty="0" smtClean="0">
                <a:solidFill>
                  <a:srgbClr val="FF0000"/>
                </a:solidFill>
              </a:rPr>
            </a:br>
            <a:r>
              <a:rPr lang="en-US" dirty="0" smtClean="0">
                <a:solidFill>
                  <a:srgbClr val="FF0000"/>
                </a:solidFill>
              </a:rPr>
              <a:t>		</a:t>
            </a:r>
            <a:r>
              <a:rPr lang="en-US" dirty="0" smtClean="0">
                <a:solidFill>
                  <a:srgbClr val="FFFF00"/>
                </a:solidFill>
              </a:rPr>
              <a:t>Do nothing,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referral not necessary at this time. How do I decide which medication to prescribe?</a:t>
            </a:r>
            <a:br>
              <a:rPr lang="en-US" dirty="0" smtClean="0"/>
            </a:br>
            <a:r>
              <a:rPr lang="en-US" dirty="0" smtClean="0"/>
              <a:t>Consider </a:t>
            </a:r>
            <a:r>
              <a:rPr lang="en-US" dirty="0" smtClean="0">
                <a:solidFill>
                  <a:schemeClr val="tx1"/>
                </a:solidFill>
              </a:rPr>
              <a:t>psychotherapy</a:t>
            </a:r>
            <a:r>
              <a:rPr lang="en-US" dirty="0" smtClean="0">
                <a:solidFill>
                  <a:srgbClr val="FF0000"/>
                </a:solidFill>
              </a:rPr>
              <a:t/>
            </a:r>
            <a:br>
              <a:rPr lang="en-US" dirty="0" smtClean="0">
                <a:solidFill>
                  <a:srgbClr val="FF0000"/>
                </a:solidFill>
              </a:rPr>
            </a:br>
            <a:r>
              <a:rPr lang="en-US" dirty="0" smtClean="0">
                <a:solidFill>
                  <a:srgbClr val="FF0000"/>
                </a:solidFill>
              </a:rPr>
              <a:t>		</a:t>
            </a:r>
            <a:r>
              <a:rPr lang="en-US" dirty="0" smtClean="0">
                <a:solidFill>
                  <a:srgbClr val="FFFF00"/>
                </a:solidFill>
              </a:rPr>
              <a:t>Do nothing, pharmacologic .</a:t>
            </a:r>
            <a:br>
              <a:rPr lang="en-US" dirty="0" smtClean="0">
                <a:solidFill>
                  <a:srgbClr val="FFFF00"/>
                </a:solidFill>
              </a:rPr>
            </a:br>
            <a:endParaRPr lang="en-US" dirty="0">
              <a:solidFill>
                <a:srgbClr val="FFFF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referral not necessary at this time. How do I decide which medication to prescribe?</a:t>
            </a:r>
            <a:br>
              <a:rPr lang="en-US" dirty="0" smtClean="0"/>
            </a:br>
            <a:r>
              <a:rPr lang="en-US" dirty="0" smtClean="0"/>
              <a:t>Consider </a:t>
            </a:r>
            <a:r>
              <a:rPr lang="en-US" dirty="0" smtClean="0">
                <a:solidFill>
                  <a:schemeClr val="tx1"/>
                </a:solidFill>
              </a:rPr>
              <a:t>psychotherapy</a:t>
            </a:r>
            <a:r>
              <a:rPr lang="en-US" dirty="0" smtClean="0">
                <a:solidFill>
                  <a:srgbClr val="FF0000"/>
                </a:solidFill>
              </a:rPr>
              <a:t/>
            </a:r>
            <a:br>
              <a:rPr lang="en-US" dirty="0" smtClean="0">
                <a:solidFill>
                  <a:srgbClr val="FF0000"/>
                </a:solidFill>
              </a:rPr>
            </a:br>
            <a:r>
              <a:rPr lang="en-US" dirty="0" smtClean="0">
                <a:solidFill>
                  <a:srgbClr val="FF0000"/>
                </a:solidFill>
              </a:rPr>
              <a:t>		</a:t>
            </a:r>
            <a:r>
              <a:rPr lang="en-US" dirty="0" smtClean="0">
                <a:solidFill>
                  <a:srgbClr val="FFFF00"/>
                </a:solidFill>
              </a:rPr>
              <a:t>Do nothing, pharmacologic .</a:t>
            </a:r>
            <a:br>
              <a:rPr lang="en-US" dirty="0" smtClean="0">
                <a:solidFill>
                  <a:srgbClr val="FFFF00"/>
                </a:solidFill>
              </a:rPr>
            </a:br>
            <a:r>
              <a:rPr lang="en-US" dirty="0" smtClean="0">
                <a:solidFill>
                  <a:srgbClr val="FFFF00"/>
                </a:solidFill>
              </a:rPr>
              <a:t>		Wait.</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referral not necessary at this time. How do I decide which medication to prescribe?</a:t>
            </a:r>
            <a:br>
              <a:rPr lang="en-US" dirty="0" smtClean="0"/>
            </a:br>
            <a:r>
              <a:rPr lang="en-US" dirty="0" smtClean="0"/>
              <a:t>Consider </a:t>
            </a:r>
            <a:r>
              <a:rPr lang="en-US" dirty="0" smtClean="0">
                <a:solidFill>
                  <a:schemeClr val="tx1"/>
                </a:solidFill>
              </a:rPr>
              <a:t>psychotherapy</a:t>
            </a:r>
            <a:r>
              <a:rPr lang="en-US" dirty="0" smtClean="0">
                <a:solidFill>
                  <a:srgbClr val="FF0000"/>
                </a:solidFill>
              </a:rPr>
              <a:t/>
            </a:r>
            <a:br>
              <a:rPr lang="en-US" dirty="0" smtClean="0">
                <a:solidFill>
                  <a:srgbClr val="FF0000"/>
                </a:solidFill>
              </a:rPr>
            </a:br>
            <a:r>
              <a:rPr lang="en-US" dirty="0" smtClean="0">
                <a:solidFill>
                  <a:srgbClr val="FF0000"/>
                </a:solidFill>
              </a:rPr>
              <a:t>		</a:t>
            </a:r>
            <a:r>
              <a:rPr lang="en-US" dirty="0" smtClean="0">
                <a:solidFill>
                  <a:srgbClr val="FFFF00"/>
                </a:solidFill>
              </a:rPr>
              <a:t>Do nothing, pharmacologic .</a:t>
            </a:r>
            <a:br>
              <a:rPr lang="en-US" dirty="0" smtClean="0">
                <a:solidFill>
                  <a:srgbClr val="FFFF00"/>
                </a:solidFill>
              </a:rPr>
            </a:br>
            <a:r>
              <a:rPr lang="en-US" dirty="0" smtClean="0">
                <a:solidFill>
                  <a:srgbClr val="FFFF00"/>
                </a:solidFill>
              </a:rPr>
              <a:t>		Prescribe exercise, sleep 			hygiene, social contact, a 			good diet</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referral not necessary at this time. How do I decide which medication to prescribe?</a:t>
            </a:r>
            <a:br>
              <a:rPr lang="en-US" dirty="0" smtClean="0"/>
            </a:br>
            <a:r>
              <a:rPr lang="en-US" dirty="0" smtClean="0"/>
              <a:t>Consider </a:t>
            </a:r>
            <a:r>
              <a:rPr lang="en-US" dirty="0" smtClean="0">
                <a:solidFill>
                  <a:schemeClr val="tx1"/>
                </a:solidFill>
              </a:rPr>
              <a:t>psychotherapy</a:t>
            </a:r>
            <a:r>
              <a:rPr lang="en-US" dirty="0" smtClean="0">
                <a:solidFill>
                  <a:srgbClr val="FF0000"/>
                </a:solidFill>
              </a:rPr>
              <a:t/>
            </a:r>
            <a:br>
              <a:rPr lang="en-US" dirty="0" smtClean="0">
                <a:solidFill>
                  <a:srgbClr val="FF0000"/>
                </a:solidFill>
              </a:rPr>
            </a:br>
            <a:r>
              <a:rPr lang="en-US" dirty="0" smtClean="0">
                <a:solidFill>
                  <a:srgbClr val="FF0000"/>
                </a:solidFill>
              </a:rPr>
              <a:t>		</a:t>
            </a:r>
            <a:r>
              <a:rPr lang="en-US" dirty="0" smtClean="0">
                <a:solidFill>
                  <a:schemeClr val="tx1"/>
                </a:solidFill>
              </a:rPr>
              <a:t>Do nothing, pharmacologic .</a:t>
            </a:r>
            <a:br>
              <a:rPr lang="en-US" dirty="0" smtClean="0">
                <a:solidFill>
                  <a:schemeClr val="tx1"/>
                </a:solidFill>
              </a:rPr>
            </a:br>
            <a:r>
              <a:rPr lang="en-US" dirty="0" smtClean="0">
                <a:solidFill>
                  <a:schemeClr val="tx1"/>
                </a:solidFill>
              </a:rPr>
              <a:t>		Prescribe exercise, sleep 			hygiene, social contact, a 			good diet</a:t>
            </a:r>
            <a:br>
              <a:rPr lang="en-US" dirty="0" smtClean="0">
                <a:solidFill>
                  <a:schemeClr val="tx1"/>
                </a:solidFill>
              </a:rPr>
            </a:br>
            <a:r>
              <a:rPr lang="en-US" dirty="0" smtClean="0">
                <a:solidFill>
                  <a:schemeClr val="tx1"/>
                </a:solidFill>
              </a:rPr>
              <a:t>		</a:t>
            </a:r>
            <a:r>
              <a:rPr lang="en-US" dirty="0" smtClean="0">
                <a:solidFill>
                  <a:srgbClr val="FFFF00"/>
                </a:solidFill>
              </a:rPr>
              <a:t>Prescribe an SSRI</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05000"/>
            <a:ext cx="7772400" cy="914400"/>
          </a:xfrm>
        </p:spPr>
        <p:txBody>
          <a:bodyPr/>
          <a:lstStyle/>
          <a:p>
            <a:r>
              <a:rPr lang="en-US" dirty="0" smtClean="0">
                <a:solidFill>
                  <a:srgbClr val="FFFF00"/>
                </a:solidFill>
              </a:rPr>
              <a:t>Q</a:t>
            </a:r>
            <a:r>
              <a:rPr lang="en-US" dirty="0" smtClean="0"/>
              <a:t>: Which SSRI?</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676400"/>
            <a:ext cx="6019800" cy="2523768"/>
          </a:xfrm>
          <a:prstGeom prst="rect">
            <a:avLst/>
          </a:prstGeom>
          <a:noFill/>
        </p:spPr>
        <p:txBody>
          <a:bodyPr wrap="square" rtlCol="0">
            <a:spAutoFit/>
          </a:bodyPr>
          <a:lstStyle/>
          <a:p>
            <a:r>
              <a:rPr lang="en-US" sz="2000" dirty="0" smtClean="0">
                <a:cs typeface="Arial" pitchFamily="34" charset="0"/>
              </a:rPr>
              <a:t>In this sad world of ours, sorrow comes to all, and it often comes with bitter agony. Perfect relief is not possible, except with time. You cannot now believe that you will ever feel better. But this is not true. You are sure to be happy again. Knowing this, truly believing it, will make you less miserable now. I have had enough experience to make this statement.</a:t>
            </a:r>
          </a:p>
          <a:p>
            <a:pPr algn="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05000"/>
            <a:ext cx="7772400" cy="914400"/>
          </a:xfrm>
        </p:spPr>
        <p:txBody>
          <a:bodyPr/>
          <a:lstStyle/>
          <a:p>
            <a:r>
              <a:rPr lang="en-US" dirty="0" smtClean="0">
                <a:solidFill>
                  <a:srgbClr val="FFFF00"/>
                </a:solidFill>
              </a:rPr>
              <a:t>Q</a:t>
            </a:r>
            <a:r>
              <a:rPr lang="en-US" dirty="0" smtClean="0"/>
              <a:t>: Which SSRI?</a:t>
            </a:r>
            <a:br>
              <a:rPr lang="en-US" dirty="0" smtClean="0"/>
            </a:br>
            <a:r>
              <a:rPr lang="en-US" dirty="0" smtClean="0"/>
              <a:t/>
            </a:r>
            <a:br>
              <a:rPr lang="en-US" dirty="0" smtClean="0"/>
            </a:br>
            <a:r>
              <a:rPr lang="en-US" dirty="0" smtClean="0">
                <a:solidFill>
                  <a:srgbClr val="FFFF00"/>
                </a:solidFill>
              </a:rPr>
              <a:t>A</a:t>
            </a:r>
            <a:r>
              <a:rPr lang="en-US" dirty="0" smtClean="0"/>
              <a:t>: Probably </a:t>
            </a:r>
            <a:r>
              <a:rPr lang="en-US" i="1" dirty="0" smtClean="0"/>
              <a:t>any</a:t>
            </a:r>
            <a:r>
              <a:rPr lang="en-US" dirty="0" smtClean="0"/>
              <a:t> SSRI.</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219200"/>
            <a:ext cx="6172200" cy="4031873"/>
          </a:xfrm>
          <a:prstGeom prst="rect">
            <a:avLst/>
          </a:prstGeom>
          <a:noFill/>
        </p:spPr>
        <p:txBody>
          <a:bodyPr wrap="square" rtlCol="0">
            <a:spAutoFit/>
          </a:bodyPr>
          <a:lstStyle/>
          <a:p>
            <a:r>
              <a:rPr lang="en-US" sz="2000" dirty="0" smtClean="0"/>
              <a:t>the particular drug or drugs</a:t>
            </a:r>
          </a:p>
          <a:p>
            <a:r>
              <a:rPr lang="en-US" sz="2000" dirty="0" smtClean="0"/>
              <a:t>used are not as important as following a rational</a:t>
            </a:r>
          </a:p>
          <a:p>
            <a:r>
              <a:rPr lang="en-US" sz="2000" dirty="0" smtClean="0"/>
              <a:t>plan: giving antidepressant medications in adequate</a:t>
            </a:r>
          </a:p>
          <a:p>
            <a:r>
              <a:rPr lang="en-US" sz="2000" dirty="0" smtClean="0"/>
              <a:t>doses, monitoring the patient’s symptoms</a:t>
            </a:r>
          </a:p>
          <a:p>
            <a:r>
              <a:rPr lang="en-US" sz="2000" dirty="0" smtClean="0"/>
              <a:t>and side effects and adjusting the regimen</a:t>
            </a:r>
          </a:p>
          <a:p>
            <a:r>
              <a:rPr lang="en-US" sz="2000" dirty="0" smtClean="0"/>
              <a:t>accordingly, and switching drugs or adding new</a:t>
            </a:r>
          </a:p>
          <a:p>
            <a:r>
              <a:rPr lang="en-US" sz="2000" dirty="0" smtClean="0"/>
              <a:t>drugs to the regimen only after an adequate trial. </a:t>
            </a:r>
          </a:p>
          <a:p>
            <a:endParaRPr lang="en-US" sz="2000" dirty="0" smtClean="0"/>
          </a:p>
          <a:p>
            <a:pPr algn="r"/>
            <a:r>
              <a:rPr lang="en-US" sz="2000" dirty="0" smtClean="0"/>
              <a:t>	APA </a:t>
            </a:r>
            <a:r>
              <a:rPr lang="en-US" sz="2000" i="1" dirty="0" smtClean="0"/>
              <a:t>Practice Guideline for the Treatment of Patients With Major Depressive Disorder, Third Edition, 2010</a:t>
            </a:r>
          </a:p>
          <a:p>
            <a:endParaRPr lang="en-US" dirty="0" smtClean="0"/>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905000"/>
            <a:ext cx="6172200" cy="2523768"/>
          </a:xfrm>
          <a:prstGeom prst="rect">
            <a:avLst/>
          </a:prstGeom>
          <a:noFill/>
        </p:spPr>
        <p:txBody>
          <a:bodyPr wrap="square" rtlCol="0">
            <a:spAutoFit/>
          </a:bodyPr>
          <a:lstStyle/>
          <a:p>
            <a:r>
              <a:rPr lang="en-US" sz="2000" i="1" dirty="0" smtClean="0"/>
              <a:t>The American College of Physicians recommends that when clinicians choose pharmacologic therapy to treat patients with acute major depression, they select second-generation antidepressants on the basis of adverse effect profiles, cost, and patient preferences (Grade: strong recommendation; moderate-quality evidence). </a:t>
            </a:r>
          </a:p>
          <a:p>
            <a:pPr algn="r"/>
            <a:r>
              <a:rPr lang="en-US" sz="2000" i="1" dirty="0" smtClean="0"/>
              <a:t>Ann Intern Med. 2008;149:725-733.</a:t>
            </a:r>
          </a:p>
          <a:p>
            <a:pPr algn="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7772400" cy="914400"/>
          </a:xfrm>
        </p:spPr>
        <p:txBody>
          <a:bodyPr/>
          <a:lstStyle/>
          <a:p>
            <a:r>
              <a:rPr lang="en-US" dirty="0" smtClean="0"/>
              <a:t>Choose according to</a:t>
            </a:r>
            <a:endParaRPr lang="en-US" dirty="0"/>
          </a:p>
        </p:txBody>
      </p:sp>
      <p:sp>
        <p:nvSpPr>
          <p:cNvPr id="3" name="Content Placeholder 2"/>
          <p:cNvSpPr>
            <a:spLocks noGrp="1"/>
          </p:cNvSpPr>
          <p:nvPr>
            <p:ph idx="1"/>
          </p:nvPr>
        </p:nvSpPr>
        <p:spPr>
          <a:xfrm>
            <a:off x="914400" y="2286000"/>
            <a:ext cx="7772400" cy="4572000"/>
          </a:xfrm>
        </p:spPr>
        <p:txBody>
          <a:bodyPr/>
          <a:lstStyle/>
          <a:p>
            <a:r>
              <a:rPr lang="en-US" dirty="0" smtClean="0"/>
              <a:t>Your familiarity with the medication</a:t>
            </a:r>
          </a:p>
          <a:p>
            <a:r>
              <a:rPr lang="en-US" dirty="0" smtClean="0"/>
              <a:t>Side-effects</a:t>
            </a:r>
          </a:p>
          <a:p>
            <a:r>
              <a:rPr lang="en-US" dirty="0" smtClean="0"/>
              <a:t>Cost</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66800" y="1066800"/>
          <a:ext cx="6730365" cy="4459608"/>
        </p:xfrm>
        <a:graphic>
          <a:graphicData uri="http://schemas.openxmlformats.org/drawingml/2006/table">
            <a:tbl>
              <a:tblPr/>
              <a:tblGrid>
                <a:gridCol w="2243455"/>
                <a:gridCol w="2243455"/>
                <a:gridCol w="2243455"/>
              </a:tblGrid>
              <a:tr h="495512">
                <a:tc>
                  <a:txBody>
                    <a:bodyPr/>
                    <a:lstStyle/>
                    <a:p>
                      <a:pPr marL="0" marR="0" algn="ctr">
                        <a:spcBef>
                          <a:spcPts val="0"/>
                        </a:spcBef>
                        <a:spcAft>
                          <a:spcPts val="0"/>
                        </a:spcAft>
                      </a:pPr>
                      <a:r>
                        <a:rPr lang="en-US" sz="1100" b="1" dirty="0">
                          <a:solidFill>
                            <a:srgbClr val="FFFFFF"/>
                          </a:solidFill>
                          <a:latin typeface="Calibri"/>
                          <a:ea typeface="Calibri"/>
                          <a:cs typeface="Times New Roman"/>
                        </a:rPr>
                        <a:t>DRUG</a:t>
                      </a:r>
                      <a:endParaRPr lang="en-US" sz="12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100" b="1" dirty="0">
                          <a:solidFill>
                            <a:srgbClr val="FFFFFF"/>
                          </a:solidFill>
                          <a:latin typeface="Calibri"/>
                          <a:ea typeface="Calibri"/>
                          <a:cs typeface="Times New Roman"/>
                        </a:rPr>
                        <a:t>PRICE AT KINNEY DRUGS, OCTOBER 2010</a:t>
                      </a:r>
                      <a:endParaRPr lang="en-US" sz="12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100" b="1" dirty="0">
                          <a:solidFill>
                            <a:srgbClr val="FFFFFF"/>
                          </a:solidFill>
                          <a:latin typeface="Calibri"/>
                          <a:ea typeface="Calibri"/>
                          <a:cs typeface="Times New Roman"/>
                        </a:rPr>
                        <a:t>PRICE AT WWW.DRUGSTORE.COM</a:t>
                      </a:r>
                      <a:endParaRPr lang="en-US" sz="1200"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495512">
                <a:tc>
                  <a:txBody>
                    <a:bodyPr/>
                    <a:lstStyle/>
                    <a:p>
                      <a:pPr marL="0" marR="0">
                        <a:spcBef>
                          <a:spcPts val="0"/>
                        </a:spcBef>
                        <a:spcAft>
                          <a:spcPts val="0"/>
                        </a:spcAft>
                      </a:pPr>
                      <a:r>
                        <a:rPr lang="en-US" sz="1100" b="1" dirty="0">
                          <a:solidFill>
                            <a:srgbClr val="FFFF00"/>
                          </a:solidFill>
                          <a:latin typeface="Calibri"/>
                          <a:ea typeface="Calibri"/>
                          <a:cs typeface="Times New Roman"/>
                        </a:rPr>
                        <a:t>Citalopram 20 mg. #30</a:t>
                      </a:r>
                      <a:endParaRPr lang="en-US" sz="1200" dirty="0">
                        <a:solidFill>
                          <a:srgbClr val="FFFF00"/>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latin typeface="Calibri"/>
                          <a:ea typeface="Calibri"/>
                          <a:cs typeface="Times New Roman"/>
                        </a:rPr>
                        <a:t>$25.00</a:t>
                      </a:r>
                      <a:endParaRPr lang="en-US" sz="120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latin typeface="Calibri"/>
                          <a:ea typeface="Calibri"/>
                          <a:cs typeface="Times New Roman"/>
                        </a:rPr>
                        <a:t>$39.99</a:t>
                      </a:r>
                      <a:endParaRPr lang="en-US" sz="120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a:solidFill>
                            <a:srgbClr val="FFFF00"/>
                          </a:solidFill>
                          <a:latin typeface="Calibri"/>
                          <a:ea typeface="Calibri"/>
                          <a:cs typeface="Times New Roman"/>
                        </a:rPr>
                        <a:t>Citalopram 40 mg. #30</a:t>
                      </a:r>
                      <a:endParaRPr lang="en-US" sz="1200" dirty="0">
                        <a:solidFill>
                          <a:srgbClr val="FFFF00"/>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latin typeface="Calibri"/>
                          <a:ea typeface="Calibri"/>
                          <a:cs typeface="Times New Roman"/>
                        </a:rPr>
                        <a:t>$25.90</a:t>
                      </a:r>
                      <a:endParaRPr lang="en-US" sz="120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latin typeface="Calibri"/>
                          <a:ea typeface="Calibri"/>
                          <a:cs typeface="Times New Roman"/>
                        </a:rPr>
                        <a:t>$26.99</a:t>
                      </a:r>
                      <a:endParaRPr lang="en-US" sz="120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a:latin typeface="Calibri"/>
                          <a:ea typeface="Calibri"/>
                          <a:cs typeface="Times New Roman"/>
                        </a:rPr>
                        <a:t>Cymbalta 60 mg. #</a:t>
                      </a:r>
                      <a:r>
                        <a:rPr lang="en-US" sz="1100" b="1" dirty="0" smtClean="0">
                          <a:latin typeface="Calibri"/>
                          <a:ea typeface="Calibri"/>
                          <a:cs typeface="Times New Roman"/>
                        </a:rPr>
                        <a:t>30 </a:t>
                      </a:r>
                      <a:r>
                        <a:rPr lang="en-US" sz="1100" b="1" dirty="0" smtClean="0">
                          <a:solidFill>
                            <a:srgbClr val="FF0000"/>
                          </a:solidFill>
                          <a:latin typeface="Calibri"/>
                          <a:ea typeface="Calibri"/>
                          <a:cs typeface="Times New Roman"/>
                        </a:rPr>
                        <a:t>(SNRI)</a:t>
                      </a:r>
                      <a:endParaRPr lang="en-US" sz="12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Calibri"/>
                          <a:ea typeface="Calibri"/>
                          <a:cs typeface="Times New Roman"/>
                        </a:rPr>
                        <a:t>$181.85</a:t>
                      </a:r>
                      <a:endParaRPr lang="en-US" sz="12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latin typeface="Calibri"/>
                          <a:ea typeface="Calibri"/>
                          <a:cs typeface="Times New Roman"/>
                        </a:rPr>
                        <a:t>$154.32</a:t>
                      </a:r>
                      <a:endParaRPr lang="en-US" sz="120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a:latin typeface="Calibri"/>
                          <a:ea typeface="Calibri"/>
                          <a:cs typeface="Times New Roman"/>
                        </a:rPr>
                        <a:t>Venlafaxine XR 150 mg. #</a:t>
                      </a:r>
                      <a:r>
                        <a:rPr lang="en-US" sz="1100" b="1" dirty="0" smtClean="0">
                          <a:latin typeface="Calibri"/>
                          <a:ea typeface="Calibri"/>
                          <a:cs typeface="Times New Roman"/>
                        </a:rPr>
                        <a:t>30 </a:t>
                      </a:r>
                      <a:r>
                        <a:rPr lang="en-US" sz="1100" b="1" dirty="0" smtClean="0">
                          <a:solidFill>
                            <a:srgbClr val="FF0000"/>
                          </a:solidFill>
                          <a:latin typeface="Calibri"/>
                          <a:ea typeface="Calibri"/>
                          <a:cs typeface="Times New Roman"/>
                        </a:rPr>
                        <a:t>(SNRI)</a:t>
                      </a:r>
                      <a:endParaRPr lang="en-US" sz="12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Calibri"/>
                          <a:ea typeface="Calibri"/>
                          <a:cs typeface="Times New Roman"/>
                        </a:rPr>
                        <a:t>$165.45</a:t>
                      </a:r>
                      <a:endParaRPr lang="en-US" sz="12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latin typeface="Calibri"/>
                          <a:ea typeface="Calibri"/>
                          <a:cs typeface="Times New Roman"/>
                        </a:rPr>
                        <a:t>$141.62</a:t>
                      </a:r>
                      <a:endParaRPr lang="en-US" sz="120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a:solidFill>
                            <a:srgbClr val="FFFF00"/>
                          </a:solidFill>
                          <a:latin typeface="Calibri"/>
                          <a:ea typeface="Calibri"/>
                          <a:cs typeface="Times New Roman"/>
                        </a:rPr>
                        <a:t>Lexapro 20 Mg. #30</a:t>
                      </a:r>
                      <a:endParaRPr lang="en-US" sz="1200" dirty="0">
                        <a:solidFill>
                          <a:srgbClr val="FFFF00"/>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Calibri"/>
                          <a:ea typeface="Calibri"/>
                          <a:cs typeface="Times New Roman"/>
                        </a:rPr>
                        <a:t>$136.95</a:t>
                      </a:r>
                      <a:endParaRPr lang="en-US" sz="12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Calibri"/>
                          <a:ea typeface="Calibri"/>
                          <a:cs typeface="Times New Roman"/>
                        </a:rPr>
                        <a:t>$105.99</a:t>
                      </a:r>
                      <a:endParaRPr lang="en-US" sz="1200"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a:solidFill>
                            <a:srgbClr val="FFFF00"/>
                          </a:solidFill>
                          <a:latin typeface="Calibri"/>
                          <a:ea typeface="Calibri"/>
                          <a:cs typeface="Times New Roman"/>
                        </a:rPr>
                        <a:t>Fluoxetine 40 mg. #30</a:t>
                      </a:r>
                      <a:endParaRPr lang="en-US" sz="1200" dirty="0">
                        <a:solidFill>
                          <a:srgbClr val="FFFF00"/>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latin typeface="Calibri"/>
                          <a:ea typeface="Calibri"/>
                          <a:cs typeface="Times New Roman"/>
                        </a:rPr>
                        <a:t>$50.05</a:t>
                      </a:r>
                      <a:endParaRPr lang="en-US" sz="120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Calibri"/>
                          <a:ea typeface="Calibri"/>
                          <a:cs typeface="Times New Roman"/>
                        </a:rPr>
                        <a:t>$40.99</a:t>
                      </a:r>
                      <a:endParaRPr lang="en-US" sz="1200"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a:solidFill>
                            <a:srgbClr val="FFFF00"/>
                          </a:solidFill>
                          <a:latin typeface="Calibri"/>
                          <a:ea typeface="Calibri"/>
                          <a:cs typeface="Times New Roman"/>
                        </a:rPr>
                        <a:t>Sertraline 100 mg. #30</a:t>
                      </a:r>
                      <a:endParaRPr lang="en-US" sz="1200" dirty="0">
                        <a:solidFill>
                          <a:srgbClr val="FFFF00"/>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latin typeface="Calibri"/>
                          <a:ea typeface="Calibri"/>
                          <a:cs typeface="Times New Roman"/>
                        </a:rPr>
                        <a:t>$34.55</a:t>
                      </a:r>
                      <a:endParaRPr lang="en-US" sz="120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Calibri"/>
                          <a:ea typeface="Calibri"/>
                          <a:cs typeface="Times New Roman"/>
                        </a:rPr>
                        <a:t>$15.99</a:t>
                      </a:r>
                      <a:endParaRPr lang="en-US" sz="1200"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a:solidFill>
                            <a:srgbClr val="FFFF00"/>
                          </a:solidFill>
                          <a:latin typeface="Calibri"/>
                          <a:ea typeface="Calibri"/>
                          <a:cs typeface="Times New Roman"/>
                        </a:rPr>
                        <a:t>Sertraline 100 mg. #60</a:t>
                      </a:r>
                      <a:endParaRPr lang="en-US" sz="1200" dirty="0">
                        <a:solidFill>
                          <a:srgbClr val="FFFF00"/>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latin typeface="Calibri"/>
                          <a:ea typeface="Calibri"/>
                          <a:cs typeface="Times New Roman"/>
                        </a:rPr>
                        <a:t>$63.85</a:t>
                      </a:r>
                      <a:endParaRPr lang="en-US" sz="120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Calibri"/>
                          <a:ea typeface="Calibri"/>
                          <a:cs typeface="Times New Roman"/>
                        </a:rPr>
                        <a:t>$31.98</a:t>
                      </a:r>
                      <a:endParaRPr lang="en-US" sz="1200"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66800" y="1066800"/>
          <a:ext cx="6730365" cy="4459608"/>
        </p:xfrm>
        <a:graphic>
          <a:graphicData uri="http://schemas.openxmlformats.org/drawingml/2006/table">
            <a:tbl>
              <a:tblPr/>
              <a:tblGrid>
                <a:gridCol w="2243455"/>
                <a:gridCol w="2243455"/>
                <a:gridCol w="2243455"/>
              </a:tblGrid>
              <a:tr h="495512">
                <a:tc>
                  <a:txBody>
                    <a:bodyPr/>
                    <a:lstStyle/>
                    <a:p>
                      <a:pPr marL="0" marR="0" algn="ctr">
                        <a:spcBef>
                          <a:spcPts val="0"/>
                        </a:spcBef>
                        <a:spcAft>
                          <a:spcPts val="0"/>
                        </a:spcAft>
                      </a:pPr>
                      <a:r>
                        <a:rPr lang="en-US" sz="1100" b="1" dirty="0">
                          <a:solidFill>
                            <a:srgbClr val="FFFFFF"/>
                          </a:solidFill>
                          <a:latin typeface="Calibri"/>
                          <a:ea typeface="Calibri"/>
                          <a:cs typeface="Times New Roman"/>
                        </a:rPr>
                        <a:t>DRUG</a:t>
                      </a:r>
                      <a:endParaRPr lang="en-US" sz="12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100" b="1" dirty="0">
                          <a:solidFill>
                            <a:srgbClr val="FFFFFF"/>
                          </a:solidFill>
                          <a:latin typeface="Calibri"/>
                          <a:ea typeface="Calibri"/>
                          <a:cs typeface="Times New Roman"/>
                        </a:rPr>
                        <a:t>PRICE AT KINNEY DRUGS, OCTOBER 2010</a:t>
                      </a:r>
                      <a:endParaRPr lang="en-US" sz="12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100" b="1" dirty="0">
                          <a:solidFill>
                            <a:srgbClr val="FFFFFF"/>
                          </a:solidFill>
                          <a:latin typeface="Calibri"/>
                          <a:ea typeface="Calibri"/>
                          <a:cs typeface="Times New Roman"/>
                        </a:rPr>
                        <a:t>PRICE AT WWW.DRUGSTORE.COM</a:t>
                      </a:r>
                      <a:endParaRPr lang="en-US" sz="1200"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495512">
                <a:tc>
                  <a:txBody>
                    <a:bodyPr/>
                    <a:lstStyle/>
                    <a:p>
                      <a:pPr marL="0" marR="0">
                        <a:spcBef>
                          <a:spcPts val="0"/>
                        </a:spcBef>
                        <a:spcAft>
                          <a:spcPts val="0"/>
                        </a:spcAft>
                      </a:pPr>
                      <a:r>
                        <a:rPr lang="en-US" sz="1100" b="1" dirty="0">
                          <a:solidFill>
                            <a:srgbClr val="FFFF00"/>
                          </a:solidFill>
                          <a:latin typeface="Calibri"/>
                          <a:ea typeface="Calibri"/>
                          <a:cs typeface="Times New Roman"/>
                        </a:rPr>
                        <a:t>Citalopram 20 mg. #30</a:t>
                      </a:r>
                      <a:endParaRPr lang="en-US" sz="1200" dirty="0">
                        <a:solidFill>
                          <a:srgbClr val="FFFF00"/>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latin typeface="Calibri"/>
                          <a:ea typeface="Calibri"/>
                          <a:cs typeface="Times New Roman"/>
                        </a:rPr>
                        <a:t>$25.00</a:t>
                      </a:r>
                      <a:endParaRPr lang="en-US" sz="120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FFFF00"/>
                          </a:solidFill>
                          <a:latin typeface="Calibri"/>
                          <a:ea typeface="Calibri"/>
                          <a:cs typeface="Times New Roman"/>
                        </a:rPr>
                        <a:t>$39.99</a:t>
                      </a:r>
                      <a:endParaRPr lang="en-US" sz="1200" dirty="0">
                        <a:solidFill>
                          <a:srgbClr val="FFFF00"/>
                        </a:solidFill>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a:solidFill>
                            <a:srgbClr val="FFFF00"/>
                          </a:solidFill>
                          <a:latin typeface="Calibri"/>
                          <a:ea typeface="Calibri"/>
                          <a:cs typeface="Times New Roman"/>
                        </a:rPr>
                        <a:t>Citalopram 40 mg. #30</a:t>
                      </a:r>
                      <a:endParaRPr lang="en-US" sz="1200" dirty="0">
                        <a:solidFill>
                          <a:srgbClr val="FFFF00"/>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latin typeface="Calibri"/>
                          <a:ea typeface="Calibri"/>
                          <a:cs typeface="Times New Roman"/>
                        </a:rPr>
                        <a:t>$25.90</a:t>
                      </a:r>
                      <a:endParaRPr lang="en-US" sz="120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FFFF00"/>
                          </a:solidFill>
                          <a:latin typeface="Calibri"/>
                          <a:ea typeface="Calibri"/>
                          <a:cs typeface="Times New Roman"/>
                        </a:rPr>
                        <a:t>$26.99</a:t>
                      </a:r>
                      <a:endParaRPr lang="en-US" sz="1200" dirty="0">
                        <a:solidFill>
                          <a:srgbClr val="FFFF00"/>
                        </a:solidFill>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a:latin typeface="Calibri"/>
                          <a:ea typeface="Calibri"/>
                          <a:cs typeface="Times New Roman"/>
                        </a:rPr>
                        <a:t>Cymbalta 60 mg. #</a:t>
                      </a:r>
                      <a:r>
                        <a:rPr lang="en-US" sz="1100" b="1" dirty="0" smtClean="0">
                          <a:latin typeface="Calibri"/>
                          <a:ea typeface="Calibri"/>
                          <a:cs typeface="Times New Roman"/>
                        </a:rPr>
                        <a:t>30 </a:t>
                      </a:r>
                      <a:r>
                        <a:rPr lang="en-US" sz="1100" b="1" dirty="0" smtClean="0">
                          <a:solidFill>
                            <a:srgbClr val="FF0000"/>
                          </a:solidFill>
                          <a:latin typeface="Calibri"/>
                          <a:ea typeface="Calibri"/>
                          <a:cs typeface="Times New Roman"/>
                        </a:rPr>
                        <a:t>(SNRI)</a:t>
                      </a:r>
                      <a:endParaRPr lang="en-US" sz="12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Calibri"/>
                          <a:ea typeface="Calibri"/>
                          <a:cs typeface="Times New Roman"/>
                        </a:rPr>
                        <a:t>$181.85</a:t>
                      </a:r>
                      <a:endParaRPr lang="en-US" sz="12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latin typeface="Calibri"/>
                          <a:ea typeface="Calibri"/>
                          <a:cs typeface="Times New Roman"/>
                        </a:rPr>
                        <a:t>$154.32</a:t>
                      </a:r>
                      <a:endParaRPr lang="en-US" sz="120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a:latin typeface="Calibri"/>
                          <a:ea typeface="Calibri"/>
                          <a:cs typeface="Times New Roman"/>
                        </a:rPr>
                        <a:t>Venlafaxine XR 150 mg. #</a:t>
                      </a:r>
                      <a:r>
                        <a:rPr lang="en-US" sz="1100" b="1" dirty="0" smtClean="0">
                          <a:latin typeface="Calibri"/>
                          <a:ea typeface="Calibri"/>
                          <a:cs typeface="Times New Roman"/>
                        </a:rPr>
                        <a:t>30 </a:t>
                      </a:r>
                      <a:r>
                        <a:rPr lang="en-US" sz="1100" b="1" dirty="0" smtClean="0">
                          <a:solidFill>
                            <a:srgbClr val="FF0000"/>
                          </a:solidFill>
                          <a:latin typeface="Calibri"/>
                          <a:ea typeface="Calibri"/>
                          <a:cs typeface="Times New Roman"/>
                        </a:rPr>
                        <a:t>(SNRI)</a:t>
                      </a:r>
                      <a:endParaRPr lang="en-US" sz="12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Calibri"/>
                          <a:ea typeface="Calibri"/>
                          <a:cs typeface="Times New Roman"/>
                        </a:rPr>
                        <a:t>$165.45</a:t>
                      </a:r>
                      <a:endParaRPr lang="en-US" sz="12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latin typeface="Calibri"/>
                          <a:ea typeface="Calibri"/>
                          <a:cs typeface="Times New Roman"/>
                        </a:rPr>
                        <a:t>$141.62</a:t>
                      </a:r>
                      <a:endParaRPr lang="en-US" sz="120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a:solidFill>
                            <a:srgbClr val="FFFF00"/>
                          </a:solidFill>
                          <a:latin typeface="Calibri"/>
                          <a:ea typeface="Calibri"/>
                          <a:cs typeface="Times New Roman"/>
                        </a:rPr>
                        <a:t>Lexapro 20 Mg. #30</a:t>
                      </a:r>
                      <a:endParaRPr lang="en-US" sz="1200" dirty="0">
                        <a:solidFill>
                          <a:srgbClr val="FFFF00"/>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Calibri"/>
                          <a:ea typeface="Calibri"/>
                          <a:cs typeface="Times New Roman"/>
                        </a:rPr>
                        <a:t>$136.95</a:t>
                      </a:r>
                      <a:endParaRPr lang="en-US" sz="12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Calibri"/>
                          <a:ea typeface="Calibri"/>
                          <a:cs typeface="Times New Roman"/>
                        </a:rPr>
                        <a:t>$105.99</a:t>
                      </a:r>
                      <a:endParaRPr lang="en-US" sz="1200"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a:solidFill>
                            <a:srgbClr val="FFFF00"/>
                          </a:solidFill>
                          <a:latin typeface="Calibri"/>
                          <a:ea typeface="Calibri"/>
                          <a:cs typeface="Times New Roman"/>
                        </a:rPr>
                        <a:t>Fluoxetine 40 mg. #30</a:t>
                      </a:r>
                      <a:endParaRPr lang="en-US" sz="1200" dirty="0">
                        <a:solidFill>
                          <a:srgbClr val="FFFF00"/>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latin typeface="Calibri"/>
                          <a:ea typeface="Calibri"/>
                          <a:cs typeface="Times New Roman"/>
                        </a:rPr>
                        <a:t>$50.05</a:t>
                      </a:r>
                      <a:endParaRPr lang="en-US" sz="120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Calibri"/>
                          <a:ea typeface="Calibri"/>
                          <a:cs typeface="Times New Roman"/>
                        </a:rPr>
                        <a:t>$40.99</a:t>
                      </a:r>
                      <a:endParaRPr lang="en-US" sz="1200"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a:solidFill>
                            <a:srgbClr val="FFFF00"/>
                          </a:solidFill>
                          <a:latin typeface="Calibri"/>
                          <a:ea typeface="Calibri"/>
                          <a:cs typeface="Times New Roman"/>
                        </a:rPr>
                        <a:t>Sertraline 100 mg. #30</a:t>
                      </a:r>
                      <a:endParaRPr lang="en-US" sz="1200" dirty="0">
                        <a:solidFill>
                          <a:srgbClr val="FFFF00"/>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latin typeface="Calibri"/>
                          <a:ea typeface="Calibri"/>
                          <a:cs typeface="Times New Roman"/>
                        </a:rPr>
                        <a:t>$34.55</a:t>
                      </a:r>
                      <a:endParaRPr lang="en-US" sz="120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Calibri"/>
                          <a:ea typeface="Calibri"/>
                          <a:cs typeface="Times New Roman"/>
                        </a:rPr>
                        <a:t>$15.99</a:t>
                      </a:r>
                      <a:endParaRPr lang="en-US" sz="1200"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a:solidFill>
                            <a:srgbClr val="FFFF00"/>
                          </a:solidFill>
                          <a:latin typeface="Calibri"/>
                          <a:ea typeface="Calibri"/>
                          <a:cs typeface="Times New Roman"/>
                        </a:rPr>
                        <a:t>Sertraline 100 mg. #60</a:t>
                      </a:r>
                      <a:endParaRPr lang="en-US" sz="1200" dirty="0">
                        <a:solidFill>
                          <a:srgbClr val="FFFF00"/>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latin typeface="Calibri"/>
                          <a:ea typeface="Calibri"/>
                          <a:cs typeface="Times New Roman"/>
                        </a:rPr>
                        <a:t>$63.85</a:t>
                      </a:r>
                      <a:endParaRPr lang="en-US" sz="120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Calibri"/>
                          <a:ea typeface="Calibri"/>
                          <a:cs typeface="Times New Roman"/>
                        </a:rPr>
                        <a:t>$31.98</a:t>
                      </a:r>
                      <a:endParaRPr lang="en-US" sz="1200"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66800" y="1066800"/>
          <a:ext cx="6730365" cy="4459608"/>
        </p:xfrm>
        <a:graphic>
          <a:graphicData uri="http://schemas.openxmlformats.org/drawingml/2006/table">
            <a:tbl>
              <a:tblPr/>
              <a:tblGrid>
                <a:gridCol w="2243455"/>
                <a:gridCol w="2243455"/>
                <a:gridCol w="2243455"/>
              </a:tblGrid>
              <a:tr h="495512">
                <a:tc>
                  <a:txBody>
                    <a:bodyPr/>
                    <a:lstStyle/>
                    <a:p>
                      <a:pPr marL="0" marR="0" algn="ctr">
                        <a:spcBef>
                          <a:spcPts val="0"/>
                        </a:spcBef>
                        <a:spcAft>
                          <a:spcPts val="0"/>
                        </a:spcAft>
                      </a:pPr>
                      <a:r>
                        <a:rPr lang="en-US" sz="1100" b="1" dirty="0">
                          <a:solidFill>
                            <a:srgbClr val="FFFFFF"/>
                          </a:solidFill>
                          <a:latin typeface="Calibri"/>
                          <a:ea typeface="Calibri"/>
                          <a:cs typeface="Times New Roman"/>
                        </a:rPr>
                        <a:t>DRUG</a:t>
                      </a:r>
                      <a:endParaRPr lang="en-US" sz="12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100" b="1" dirty="0">
                          <a:solidFill>
                            <a:srgbClr val="FFFFFF"/>
                          </a:solidFill>
                          <a:latin typeface="Calibri"/>
                          <a:ea typeface="Calibri"/>
                          <a:cs typeface="Times New Roman"/>
                        </a:rPr>
                        <a:t>PRICE AT KINNEY DRUGS, OCTOBER 2010</a:t>
                      </a:r>
                      <a:endParaRPr lang="en-US" sz="12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100" b="1" dirty="0">
                          <a:solidFill>
                            <a:srgbClr val="FFFFFF"/>
                          </a:solidFill>
                          <a:latin typeface="Calibri"/>
                          <a:ea typeface="Calibri"/>
                          <a:cs typeface="Times New Roman"/>
                        </a:rPr>
                        <a:t>PRICE AT WWW.DRUGSTORE.COM</a:t>
                      </a:r>
                      <a:endParaRPr lang="en-US" sz="1200"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495512">
                <a:tc>
                  <a:txBody>
                    <a:bodyPr/>
                    <a:lstStyle/>
                    <a:p>
                      <a:pPr marL="0" marR="0">
                        <a:spcBef>
                          <a:spcPts val="0"/>
                        </a:spcBef>
                        <a:spcAft>
                          <a:spcPts val="0"/>
                        </a:spcAft>
                      </a:pPr>
                      <a:r>
                        <a:rPr lang="en-US" sz="1100" b="1" dirty="0">
                          <a:solidFill>
                            <a:srgbClr val="FFFF00"/>
                          </a:solidFill>
                          <a:latin typeface="Calibri"/>
                          <a:ea typeface="Calibri"/>
                          <a:cs typeface="Times New Roman"/>
                        </a:rPr>
                        <a:t>Citalopram 20 mg. #30</a:t>
                      </a:r>
                      <a:endParaRPr lang="en-US" sz="1200" dirty="0">
                        <a:solidFill>
                          <a:srgbClr val="FFFF00"/>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latin typeface="Calibri"/>
                          <a:ea typeface="Calibri"/>
                          <a:cs typeface="Times New Roman"/>
                        </a:rPr>
                        <a:t>$25.00</a:t>
                      </a:r>
                      <a:endParaRPr lang="en-US" sz="120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FFFF00"/>
                          </a:solidFill>
                          <a:latin typeface="Calibri"/>
                          <a:ea typeface="Calibri"/>
                          <a:cs typeface="Times New Roman"/>
                        </a:rPr>
                        <a:t>$39.99</a:t>
                      </a:r>
                      <a:endParaRPr lang="en-US" sz="1200" dirty="0">
                        <a:solidFill>
                          <a:srgbClr val="FFFF00"/>
                        </a:solidFill>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a:solidFill>
                            <a:srgbClr val="FFFF00"/>
                          </a:solidFill>
                          <a:latin typeface="Calibri"/>
                          <a:ea typeface="Calibri"/>
                          <a:cs typeface="Times New Roman"/>
                        </a:rPr>
                        <a:t>Citalopram 40 mg. #30</a:t>
                      </a:r>
                      <a:endParaRPr lang="en-US" sz="1200" dirty="0">
                        <a:solidFill>
                          <a:srgbClr val="FFFF00"/>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latin typeface="Calibri"/>
                          <a:ea typeface="Calibri"/>
                          <a:cs typeface="Times New Roman"/>
                        </a:rPr>
                        <a:t>$25.90</a:t>
                      </a:r>
                      <a:endParaRPr lang="en-US" sz="120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FFFF00"/>
                          </a:solidFill>
                          <a:latin typeface="Calibri"/>
                          <a:ea typeface="Calibri"/>
                          <a:cs typeface="Times New Roman"/>
                        </a:rPr>
                        <a:t>$26.99</a:t>
                      </a:r>
                      <a:endParaRPr lang="en-US" sz="1200" dirty="0">
                        <a:solidFill>
                          <a:srgbClr val="FFFF00"/>
                        </a:solidFill>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a:latin typeface="Calibri"/>
                          <a:ea typeface="Calibri"/>
                          <a:cs typeface="Times New Roman"/>
                        </a:rPr>
                        <a:t>Cymbalta 60 mg. #</a:t>
                      </a:r>
                      <a:r>
                        <a:rPr lang="en-US" sz="1100" b="1" dirty="0" smtClean="0">
                          <a:latin typeface="Calibri"/>
                          <a:ea typeface="Calibri"/>
                          <a:cs typeface="Times New Roman"/>
                        </a:rPr>
                        <a:t>30 </a:t>
                      </a:r>
                      <a:r>
                        <a:rPr lang="en-US" sz="1100" b="1" dirty="0" smtClean="0">
                          <a:solidFill>
                            <a:srgbClr val="FF0000"/>
                          </a:solidFill>
                          <a:latin typeface="Calibri"/>
                          <a:ea typeface="Calibri"/>
                          <a:cs typeface="Times New Roman"/>
                        </a:rPr>
                        <a:t>(SNRI)</a:t>
                      </a:r>
                      <a:endParaRPr lang="en-US" sz="12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Calibri"/>
                          <a:ea typeface="Calibri"/>
                          <a:cs typeface="Times New Roman"/>
                        </a:rPr>
                        <a:t>$181.85</a:t>
                      </a:r>
                      <a:endParaRPr lang="en-US" sz="12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latin typeface="Calibri"/>
                          <a:ea typeface="Calibri"/>
                          <a:cs typeface="Times New Roman"/>
                        </a:rPr>
                        <a:t>$154.32</a:t>
                      </a:r>
                      <a:endParaRPr lang="en-US" sz="120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a:latin typeface="Calibri"/>
                          <a:ea typeface="Calibri"/>
                          <a:cs typeface="Times New Roman"/>
                        </a:rPr>
                        <a:t>Venlafaxine XR 150 mg. #</a:t>
                      </a:r>
                      <a:r>
                        <a:rPr lang="en-US" sz="1100" b="1" dirty="0" smtClean="0">
                          <a:latin typeface="Calibri"/>
                          <a:ea typeface="Calibri"/>
                          <a:cs typeface="Times New Roman"/>
                        </a:rPr>
                        <a:t>30 </a:t>
                      </a:r>
                      <a:r>
                        <a:rPr lang="en-US" sz="1100" b="1" dirty="0" smtClean="0">
                          <a:solidFill>
                            <a:srgbClr val="FF0000"/>
                          </a:solidFill>
                          <a:latin typeface="Calibri"/>
                          <a:ea typeface="Calibri"/>
                          <a:cs typeface="Times New Roman"/>
                        </a:rPr>
                        <a:t>(SNRI)</a:t>
                      </a:r>
                      <a:endParaRPr lang="en-US" sz="12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Calibri"/>
                          <a:ea typeface="Calibri"/>
                          <a:cs typeface="Times New Roman"/>
                        </a:rPr>
                        <a:t>$165.45</a:t>
                      </a:r>
                      <a:endParaRPr lang="en-US" sz="12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latin typeface="Calibri"/>
                          <a:ea typeface="Calibri"/>
                          <a:cs typeface="Times New Roman"/>
                        </a:rPr>
                        <a:t>$141.62</a:t>
                      </a:r>
                      <a:endParaRPr lang="en-US" sz="120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a:solidFill>
                            <a:srgbClr val="FFFF00"/>
                          </a:solidFill>
                          <a:latin typeface="Calibri"/>
                          <a:ea typeface="Calibri"/>
                          <a:cs typeface="Times New Roman"/>
                        </a:rPr>
                        <a:t>Lexapro 20 Mg. #30</a:t>
                      </a:r>
                      <a:endParaRPr lang="en-US" sz="1200" dirty="0">
                        <a:solidFill>
                          <a:srgbClr val="FFFF00"/>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Calibri"/>
                          <a:ea typeface="Calibri"/>
                          <a:cs typeface="Times New Roman"/>
                        </a:rPr>
                        <a:t>$136.95</a:t>
                      </a:r>
                      <a:endParaRPr lang="en-US" sz="12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Calibri"/>
                          <a:ea typeface="Calibri"/>
                          <a:cs typeface="Times New Roman"/>
                        </a:rPr>
                        <a:t>$105.99</a:t>
                      </a:r>
                      <a:endParaRPr lang="en-US" sz="1200"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a:solidFill>
                            <a:srgbClr val="FFFF00"/>
                          </a:solidFill>
                          <a:latin typeface="Calibri"/>
                          <a:ea typeface="Calibri"/>
                          <a:cs typeface="Times New Roman"/>
                        </a:rPr>
                        <a:t>Fluoxetine 40 mg. #30</a:t>
                      </a:r>
                      <a:endParaRPr lang="en-US" sz="1200" dirty="0">
                        <a:solidFill>
                          <a:srgbClr val="FFFF00"/>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latin typeface="Calibri"/>
                          <a:ea typeface="Calibri"/>
                          <a:cs typeface="Times New Roman"/>
                        </a:rPr>
                        <a:t>$50.05</a:t>
                      </a:r>
                      <a:endParaRPr lang="en-US" sz="120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FFFF00"/>
                          </a:solidFill>
                          <a:latin typeface="Calibri"/>
                          <a:ea typeface="Calibri"/>
                          <a:cs typeface="Times New Roman"/>
                        </a:rPr>
                        <a:t>$40.99</a:t>
                      </a:r>
                      <a:endParaRPr lang="en-US" sz="1200" dirty="0">
                        <a:solidFill>
                          <a:srgbClr val="FFFF00"/>
                        </a:solidFill>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a:solidFill>
                            <a:srgbClr val="FFFF00"/>
                          </a:solidFill>
                          <a:latin typeface="Calibri"/>
                          <a:ea typeface="Calibri"/>
                          <a:cs typeface="Times New Roman"/>
                        </a:rPr>
                        <a:t>Sertraline 100 mg. #30</a:t>
                      </a:r>
                      <a:endParaRPr lang="en-US" sz="1200" dirty="0">
                        <a:solidFill>
                          <a:srgbClr val="FFFF00"/>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latin typeface="Calibri"/>
                          <a:ea typeface="Calibri"/>
                          <a:cs typeface="Times New Roman"/>
                        </a:rPr>
                        <a:t>$34.55</a:t>
                      </a:r>
                      <a:endParaRPr lang="en-US" sz="120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Calibri"/>
                          <a:ea typeface="Calibri"/>
                          <a:cs typeface="Times New Roman"/>
                        </a:rPr>
                        <a:t>$15.99</a:t>
                      </a:r>
                      <a:endParaRPr lang="en-US" sz="1200"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a:solidFill>
                            <a:srgbClr val="FFFF00"/>
                          </a:solidFill>
                          <a:latin typeface="Calibri"/>
                          <a:ea typeface="Calibri"/>
                          <a:cs typeface="Times New Roman"/>
                        </a:rPr>
                        <a:t>Sertraline 100 mg. #60</a:t>
                      </a:r>
                      <a:endParaRPr lang="en-US" sz="1200" dirty="0">
                        <a:solidFill>
                          <a:srgbClr val="FFFF00"/>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latin typeface="Calibri"/>
                          <a:ea typeface="Calibri"/>
                          <a:cs typeface="Times New Roman"/>
                        </a:rPr>
                        <a:t>$63.85</a:t>
                      </a:r>
                      <a:endParaRPr lang="en-US" sz="120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Calibri"/>
                          <a:ea typeface="Calibri"/>
                          <a:cs typeface="Times New Roman"/>
                        </a:rPr>
                        <a:t>$31.98</a:t>
                      </a:r>
                      <a:endParaRPr lang="en-US" sz="1200"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66800" y="1066800"/>
          <a:ext cx="6730365" cy="4459608"/>
        </p:xfrm>
        <a:graphic>
          <a:graphicData uri="http://schemas.openxmlformats.org/drawingml/2006/table">
            <a:tbl>
              <a:tblPr/>
              <a:tblGrid>
                <a:gridCol w="2243455"/>
                <a:gridCol w="2243455"/>
                <a:gridCol w="2243455"/>
              </a:tblGrid>
              <a:tr h="495512">
                <a:tc>
                  <a:txBody>
                    <a:bodyPr/>
                    <a:lstStyle/>
                    <a:p>
                      <a:pPr marL="0" marR="0" algn="ctr">
                        <a:spcBef>
                          <a:spcPts val="0"/>
                        </a:spcBef>
                        <a:spcAft>
                          <a:spcPts val="0"/>
                        </a:spcAft>
                      </a:pPr>
                      <a:r>
                        <a:rPr lang="en-US" sz="1100" b="1" dirty="0">
                          <a:solidFill>
                            <a:srgbClr val="FFFFFF"/>
                          </a:solidFill>
                          <a:latin typeface="Calibri"/>
                          <a:ea typeface="Calibri"/>
                          <a:cs typeface="Times New Roman"/>
                        </a:rPr>
                        <a:t>DRUG</a:t>
                      </a:r>
                      <a:endParaRPr lang="en-US" sz="12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100" b="1" dirty="0">
                          <a:solidFill>
                            <a:srgbClr val="FFFFFF"/>
                          </a:solidFill>
                          <a:latin typeface="Calibri"/>
                          <a:ea typeface="Calibri"/>
                          <a:cs typeface="Times New Roman"/>
                        </a:rPr>
                        <a:t>PRICE AT KINNEY DRUGS, OCTOBER 2010</a:t>
                      </a:r>
                      <a:endParaRPr lang="en-US" sz="12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100" b="1" dirty="0">
                          <a:solidFill>
                            <a:srgbClr val="FFFFFF"/>
                          </a:solidFill>
                          <a:latin typeface="Calibri"/>
                          <a:ea typeface="Calibri"/>
                          <a:cs typeface="Times New Roman"/>
                        </a:rPr>
                        <a:t>PRICE AT WWW.DRUGSTORE.COM</a:t>
                      </a:r>
                      <a:endParaRPr lang="en-US" sz="1200"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495512">
                <a:tc>
                  <a:txBody>
                    <a:bodyPr/>
                    <a:lstStyle/>
                    <a:p>
                      <a:pPr marL="0" marR="0">
                        <a:spcBef>
                          <a:spcPts val="0"/>
                        </a:spcBef>
                        <a:spcAft>
                          <a:spcPts val="0"/>
                        </a:spcAft>
                      </a:pPr>
                      <a:r>
                        <a:rPr lang="en-US" sz="1100" b="1" dirty="0">
                          <a:solidFill>
                            <a:srgbClr val="FFFF00"/>
                          </a:solidFill>
                          <a:latin typeface="Calibri"/>
                          <a:ea typeface="Calibri"/>
                          <a:cs typeface="Times New Roman"/>
                        </a:rPr>
                        <a:t>Citalopram 20 mg. #30</a:t>
                      </a:r>
                      <a:endParaRPr lang="en-US" sz="1200" dirty="0">
                        <a:solidFill>
                          <a:srgbClr val="FFFF00"/>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latin typeface="Calibri"/>
                          <a:ea typeface="Calibri"/>
                          <a:cs typeface="Times New Roman"/>
                        </a:rPr>
                        <a:t>$25.00</a:t>
                      </a:r>
                      <a:endParaRPr lang="en-US" sz="120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FFFF00"/>
                          </a:solidFill>
                          <a:latin typeface="Calibri"/>
                          <a:ea typeface="Calibri"/>
                          <a:cs typeface="Times New Roman"/>
                        </a:rPr>
                        <a:t>$39.99</a:t>
                      </a:r>
                      <a:endParaRPr lang="en-US" sz="1200" dirty="0">
                        <a:solidFill>
                          <a:srgbClr val="FFFF00"/>
                        </a:solidFill>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a:solidFill>
                            <a:srgbClr val="FFFF00"/>
                          </a:solidFill>
                          <a:latin typeface="Calibri"/>
                          <a:ea typeface="Calibri"/>
                          <a:cs typeface="Times New Roman"/>
                        </a:rPr>
                        <a:t>Citalopram 40 mg. #30</a:t>
                      </a:r>
                      <a:endParaRPr lang="en-US" sz="1200" dirty="0">
                        <a:solidFill>
                          <a:srgbClr val="FFFF00"/>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latin typeface="Calibri"/>
                          <a:ea typeface="Calibri"/>
                          <a:cs typeface="Times New Roman"/>
                        </a:rPr>
                        <a:t>$25.90</a:t>
                      </a:r>
                      <a:endParaRPr lang="en-US" sz="120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FFFF00"/>
                          </a:solidFill>
                          <a:latin typeface="Calibri"/>
                          <a:ea typeface="Calibri"/>
                          <a:cs typeface="Times New Roman"/>
                        </a:rPr>
                        <a:t>$26.99</a:t>
                      </a:r>
                      <a:endParaRPr lang="en-US" sz="1200" dirty="0">
                        <a:solidFill>
                          <a:srgbClr val="FFFF00"/>
                        </a:solidFill>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a:latin typeface="Calibri"/>
                          <a:ea typeface="Calibri"/>
                          <a:cs typeface="Times New Roman"/>
                        </a:rPr>
                        <a:t>Cymbalta 60 mg. #</a:t>
                      </a:r>
                      <a:r>
                        <a:rPr lang="en-US" sz="1100" b="1" dirty="0" smtClean="0">
                          <a:latin typeface="Calibri"/>
                          <a:ea typeface="Calibri"/>
                          <a:cs typeface="Times New Roman"/>
                        </a:rPr>
                        <a:t>30 </a:t>
                      </a:r>
                      <a:r>
                        <a:rPr lang="en-US" sz="1100" b="1" dirty="0" smtClean="0">
                          <a:solidFill>
                            <a:srgbClr val="FF0000"/>
                          </a:solidFill>
                          <a:latin typeface="Calibri"/>
                          <a:ea typeface="Calibri"/>
                          <a:cs typeface="Times New Roman"/>
                        </a:rPr>
                        <a:t>(SNRI)</a:t>
                      </a:r>
                      <a:endParaRPr lang="en-US" sz="12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Calibri"/>
                          <a:ea typeface="Calibri"/>
                          <a:cs typeface="Times New Roman"/>
                        </a:rPr>
                        <a:t>$181.85</a:t>
                      </a:r>
                      <a:endParaRPr lang="en-US" sz="12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latin typeface="Calibri"/>
                          <a:ea typeface="Calibri"/>
                          <a:cs typeface="Times New Roman"/>
                        </a:rPr>
                        <a:t>$154.32</a:t>
                      </a:r>
                      <a:endParaRPr lang="en-US" sz="120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a:latin typeface="Calibri"/>
                          <a:ea typeface="Calibri"/>
                          <a:cs typeface="Times New Roman"/>
                        </a:rPr>
                        <a:t>Venlafaxine XR 150 mg. #</a:t>
                      </a:r>
                      <a:r>
                        <a:rPr lang="en-US" sz="1100" b="1" dirty="0" smtClean="0">
                          <a:latin typeface="Calibri"/>
                          <a:ea typeface="Calibri"/>
                          <a:cs typeface="Times New Roman"/>
                        </a:rPr>
                        <a:t>30 </a:t>
                      </a:r>
                      <a:r>
                        <a:rPr lang="en-US" sz="1100" b="1" dirty="0" smtClean="0">
                          <a:solidFill>
                            <a:srgbClr val="FF0000"/>
                          </a:solidFill>
                          <a:latin typeface="Calibri"/>
                          <a:ea typeface="Calibri"/>
                          <a:cs typeface="Times New Roman"/>
                        </a:rPr>
                        <a:t>(SNRI)</a:t>
                      </a:r>
                      <a:endParaRPr lang="en-US" sz="12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Calibri"/>
                          <a:ea typeface="Calibri"/>
                          <a:cs typeface="Times New Roman"/>
                        </a:rPr>
                        <a:t>$165.45</a:t>
                      </a:r>
                      <a:endParaRPr lang="en-US" sz="12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latin typeface="Calibri"/>
                          <a:ea typeface="Calibri"/>
                          <a:cs typeface="Times New Roman"/>
                        </a:rPr>
                        <a:t>$141.62</a:t>
                      </a:r>
                      <a:endParaRPr lang="en-US" sz="120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a:solidFill>
                            <a:srgbClr val="FFFF00"/>
                          </a:solidFill>
                          <a:latin typeface="Calibri"/>
                          <a:ea typeface="Calibri"/>
                          <a:cs typeface="Times New Roman"/>
                        </a:rPr>
                        <a:t>Lexapro 20 Mg. #30</a:t>
                      </a:r>
                      <a:endParaRPr lang="en-US" sz="1200" dirty="0">
                        <a:solidFill>
                          <a:srgbClr val="FFFF00"/>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Calibri"/>
                          <a:ea typeface="Calibri"/>
                          <a:cs typeface="Times New Roman"/>
                        </a:rPr>
                        <a:t>$136.95</a:t>
                      </a:r>
                      <a:endParaRPr lang="en-US" sz="12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Calibri"/>
                          <a:ea typeface="Calibri"/>
                          <a:cs typeface="Times New Roman"/>
                        </a:rPr>
                        <a:t>$105.99</a:t>
                      </a:r>
                      <a:endParaRPr lang="en-US" sz="1200"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a:solidFill>
                            <a:srgbClr val="FFFF00"/>
                          </a:solidFill>
                          <a:latin typeface="Calibri"/>
                          <a:ea typeface="Calibri"/>
                          <a:cs typeface="Times New Roman"/>
                        </a:rPr>
                        <a:t>Fluoxetine 40 mg. #30</a:t>
                      </a:r>
                      <a:endParaRPr lang="en-US" sz="1200" dirty="0">
                        <a:solidFill>
                          <a:srgbClr val="FFFF00"/>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latin typeface="Calibri"/>
                          <a:ea typeface="Calibri"/>
                          <a:cs typeface="Times New Roman"/>
                        </a:rPr>
                        <a:t>$50.05</a:t>
                      </a:r>
                      <a:endParaRPr lang="en-US" sz="120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FFFF00"/>
                          </a:solidFill>
                          <a:latin typeface="Calibri"/>
                          <a:ea typeface="Calibri"/>
                          <a:cs typeface="Times New Roman"/>
                        </a:rPr>
                        <a:t>$40.99</a:t>
                      </a:r>
                      <a:endParaRPr lang="en-US" sz="1200" dirty="0">
                        <a:solidFill>
                          <a:srgbClr val="FFFF00"/>
                        </a:solidFill>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a:solidFill>
                            <a:srgbClr val="FFFF00"/>
                          </a:solidFill>
                          <a:latin typeface="Calibri"/>
                          <a:ea typeface="Calibri"/>
                          <a:cs typeface="Times New Roman"/>
                        </a:rPr>
                        <a:t>Sertraline 100 mg. #30</a:t>
                      </a:r>
                      <a:endParaRPr lang="en-US" sz="1200" dirty="0">
                        <a:solidFill>
                          <a:srgbClr val="FFFF00"/>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latin typeface="Calibri"/>
                          <a:ea typeface="Calibri"/>
                          <a:cs typeface="Times New Roman"/>
                        </a:rPr>
                        <a:t>$34.55</a:t>
                      </a:r>
                      <a:endParaRPr lang="en-US" sz="120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FFFF00"/>
                          </a:solidFill>
                          <a:latin typeface="Calibri"/>
                          <a:ea typeface="Calibri"/>
                          <a:cs typeface="Times New Roman"/>
                        </a:rPr>
                        <a:t>$15.99</a:t>
                      </a:r>
                      <a:endParaRPr lang="en-US" sz="1200" dirty="0">
                        <a:solidFill>
                          <a:srgbClr val="FFFF00"/>
                        </a:solidFill>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a:solidFill>
                            <a:srgbClr val="FFFF00"/>
                          </a:solidFill>
                          <a:latin typeface="Calibri"/>
                          <a:ea typeface="Calibri"/>
                          <a:cs typeface="Times New Roman"/>
                        </a:rPr>
                        <a:t>Sertraline 100 mg. #60</a:t>
                      </a:r>
                      <a:endParaRPr lang="en-US" sz="1200" dirty="0">
                        <a:solidFill>
                          <a:srgbClr val="FFFF00"/>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latin typeface="Calibri"/>
                          <a:ea typeface="Calibri"/>
                          <a:cs typeface="Times New Roman"/>
                        </a:rPr>
                        <a:t>$63.85</a:t>
                      </a:r>
                      <a:endParaRPr lang="en-US" sz="120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FFFF00"/>
                          </a:solidFill>
                          <a:latin typeface="Calibri"/>
                          <a:ea typeface="Calibri"/>
                          <a:cs typeface="Times New Roman"/>
                        </a:rPr>
                        <a:t>$31.98</a:t>
                      </a:r>
                      <a:endParaRPr lang="en-US" sz="1200" dirty="0">
                        <a:solidFill>
                          <a:srgbClr val="FFFF00"/>
                        </a:solidFill>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66800" y="1066800"/>
          <a:ext cx="6730365" cy="4459608"/>
        </p:xfrm>
        <a:graphic>
          <a:graphicData uri="http://schemas.openxmlformats.org/drawingml/2006/table">
            <a:tbl>
              <a:tblPr/>
              <a:tblGrid>
                <a:gridCol w="2243455"/>
                <a:gridCol w="2243455"/>
                <a:gridCol w="2243455"/>
              </a:tblGrid>
              <a:tr h="495512">
                <a:tc>
                  <a:txBody>
                    <a:bodyPr/>
                    <a:lstStyle/>
                    <a:p>
                      <a:pPr marL="0" marR="0" algn="ctr">
                        <a:spcBef>
                          <a:spcPts val="0"/>
                        </a:spcBef>
                        <a:spcAft>
                          <a:spcPts val="0"/>
                        </a:spcAft>
                      </a:pPr>
                      <a:r>
                        <a:rPr lang="en-US" sz="1100" b="1" dirty="0">
                          <a:solidFill>
                            <a:srgbClr val="FFFFFF"/>
                          </a:solidFill>
                          <a:latin typeface="Calibri"/>
                          <a:ea typeface="Calibri"/>
                          <a:cs typeface="Times New Roman"/>
                        </a:rPr>
                        <a:t>DRUG</a:t>
                      </a:r>
                      <a:endParaRPr lang="en-US" sz="12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100" b="1" dirty="0">
                          <a:solidFill>
                            <a:srgbClr val="FFFFFF"/>
                          </a:solidFill>
                          <a:latin typeface="Calibri"/>
                          <a:ea typeface="Calibri"/>
                          <a:cs typeface="Times New Roman"/>
                        </a:rPr>
                        <a:t>PRICE AT KINNEY DRUGS, OCTOBER 2010</a:t>
                      </a:r>
                      <a:endParaRPr lang="en-US" sz="12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100" b="1" dirty="0">
                          <a:solidFill>
                            <a:srgbClr val="FFFFFF"/>
                          </a:solidFill>
                          <a:latin typeface="Calibri"/>
                          <a:ea typeface="Calibri"/>
                          <a:cs typeface="Times New Roman"/>
                        </a:rPr>
                        <a:t>PRICE AT </a:t>
                      </a:r>
                      <a:r>
                        <a:rPr lang="en-US" sz="1100" b="1" dirty="0">
                          <a:solidFill>
                            <a:srgbClr val="FFFFFF"/>
                          </a:solidFill>
                          <a:latin typeface="Calibri"/>
                          <a:ea typeface="Calibri"/>
                          <a:cs typeface="Times New Roman"/>
                          <a:hlinkClick r:id="rId2"/>
                        </a:rPr>
                        <a:t>WWW.DRUGSTORE.COM</a:t>
                      </a:r>
                      <a:endParaRPr lang="en-US" sz="1200"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495512">
                <a:tc>
                  <a:txBody>
                    <a:bodyPr/>
                    <a:lstStyle/>
                    <a:p>
                      <a:pPr marL="0" marR="0">
                        <a:spcBef>
                          <a:spcPts val="0"/>
                        </a:spcBef>
                        <a:spcAft>
                          <a:spcPts val="0"/>
                        </a:spcAft>
                      </a:pPr>
                      <a:r>
                        <a:rPr lang="en-US" sz="1100" b="1" dirty="0">
                          <a:solidFill>
                            <a:srgbClr val="FFFF00"/>
                          </a:solidFill>
                          <a:latin typeface="Calibri"/>
                          <a:ea typeface="Calibri"/>
                          <a:cs typeface="Times New Roman"/>
                        </a:rPr>
                        <a:t>Citalopram 20 mg. #30</a:t>
                      </a:r>
                      <a:endParaRPr lang="en-US" sz="1200" dirty="0">
                        <a:solidFill>
                          <a:srgbClr val="FFFF00"/>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latin typeface="Calibri"/>
                          <a:ea typeface="Calibri"/>
                          <a:cs typeface="Times New Roman"/>
                        </a:rPr>
                        <a:t>$25.00</a:t>
                      </a:r>
                      <a:endParaRPr lang="en-US" sz="120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FFFF00"/>
                          </a:solidFill>
                          <a:latin typeface="Calibri"/>
                          <a:ea typeface="Calibri"/>
                          <a:cs typeface="Times New Roman"/>
                        </a:rPr>
                        <a:t>$39.99</a:t>
                      </a:r>
                      <a:endParaRPr lang="en-US" sz="1200" dirty="0">
                        <a:solidFill>
                          <a:srgbClr val="FFFF00"/>
                        </a:solidFill>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a:solidFill>
                            <a:srgbClr val="FFFF00"/>
                          </a:solidFill>
                          <a:latin typeface="Calibri"/>
                          <a:ea typeface="Calibri"/>
                          <a:cs typeface="Times New Roman"/>
                        </a:rPr>
                        <a:t>Citalopram 40 mg. #30</a:t>
                      </a:r>
                      <a:endParaRPr lang="en-US" sz="1200" dirty="0">
                        <a:solidFill>
                          <a:srgbClr val="FFFF00"/>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a:latin typeface="Calibri"/>
                          <a:ea typeface="Calibri"/>
                          <a:cs typeface="Times New Roman"/>
                        </a:rPr>
                        <a:t>$25.90</a:t>
                      </a:r>
                      <a:endParaRPr lang="en-US" sz="120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FFFF00"/>
                          </a:solidFill>
                          <a:latin typeface="Calibri"/>
                          <a:ea typeface="Calibri"/>
                          <a:cs typeface="Times New Roman"/>
                        </a:rPr>
                        <a:t>$26.99</a:t>
                      </a:r>
                      <a:endParaRPr lang="en-US" sz="1200" dirty="0">
                        <a:solidFill>
                          <a:srgbClr val="FFFF00"/>
                        </a:solidFill>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a:latin typeface="Calibri"/>
                          <a:ea typeface="Calibri"/>
                          <a:cs typeface="Times New Roman"/>
                        </a:rPr>
                        <a:t>Cymbalta 60 mg. #</a:t>
                      </a:r>
                      <a:r>
                        <a:rPr lang="en-US" sz="1100" b="1" dirty="0" smtClean="0">
                          <a:latin typeface="Calibri"/>
                          <a:ea typeface="Calibri"/>
                          <a:cs typeface="Times New Roman"/>
                        </a:rPr>
                        <a:t>30 </a:t>
                      </a:r>
                      <a:r>
                        <a:rPr lang="en-US" sz="1100" b="1" dirty="0" smtClean="0">
                          <a:solidFill>
                            <a:srgbClr val="FF0000"/>
                          </a:solidFill>
                          <a:latin typeface="Calibri"/>
                          <a:ea typeface="Calibri"/>
                          <a:cs typeface="Times New Roman"/>
                        </a:rPr>
                        <a:t>(SNRI)</a:t>
                      </a:r>
                      <a:endParaRPr lang="en-US" sz="12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Calibri"/>
                          <a:ea typeface="Calibri"/>
                          <a:cs typeface="Times New Roman"/>
                        </a:rPr>
                        <a:t>$181.85</a:t>
                      </a:r>
                      <a:endParaRPr lang="en-US" sz="12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Calibri"/>
                          <a:ea typeface="Calibri"/>
                          <a:cs typeface="Times New Roman"/>
                        </a:rPr>
                        <a:t>$154.32</a:t>
                      </a:r>
                      <a:endParaRPr lang="en-US" sz="1200"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a:latin typeface="Calibri"/>
                          <a:ea typeface="Calibri"/>
                          <a:cs typeface="Times New Roman"/>
                        </a:rPr>
                        <a:t>Venlafaxine XR 150 mg. #</a:t>
                      </a:r>
                      <a:r>
                        <a:rPr lang="en-US" sz="1100" b="1" dirty="0" smtClean="0">
                          <a:latin typeface="Calibri"/>
                          <a:ea typeface="Calibri"/>
                          <a:cs typeface="Times New Roman"/>
                        </a:rPr>
                        <a:t>30 </a:t>
                      </a:r>
                      <a:r>
                        <a:rPr lang="en-US" sz="1100" b="1" dirty="0" smtClean="0">
                          <a:solidFill>
                            <a:srgbClr val="FF0000"/>
                          </a:solidFill>
                          <a:latin typeface="Calibri"/>
                          <a:ea typeface="Calibri"/>
                          <a:cs typeface="Times New Roman"/>
                        </a:rPr>
                        <a:t>(SNRI)</a:t>
                      </a:r>
                      <a:endParaRPr lang="en-US" sz="12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Calibri"/>
                          <a:ea typeface="Calibri"/>
                          <a:cs typeface="Times New Roman"/>
                        </a:rPr>
                        <a:t>$165.45</a:t>
                      </a:r>
                      <a:endParaRPr lang="en-US" sz="12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Calibri"/>
                          <a:ea typeface="Calibri"/>
                          <a:cs typeface="Times New Roman"/>
                        </a:rPr>
                        <a:t>$141.62</a:t>
                      </a:r>
                      <a:endParaRPr lang="en-US" sz="1200"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a:solidFill>
                            <a:srgbClr val="FFFF00"/>
                          </a:solidFill>
                          <a:latin typeface="Calibri"/>
                          <a:ea typeface="Calibri"/>
                          <a:cs typeface="Times New Roman"/>
                        </a:rPr>
                        <a:t>Lexapro 20 Mg. #30</a:t>
                      </a:r>
                      <a:endParaRPr lang="en-US" sz="1200" dirty="0">
                        <a:solidFill>
                          <a:srgbClr val="FFFF00"/>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FFC000"/>
                          </a:solidFill>
                          <a:latin typeface="Calibri"/>
                          <a:ea typeface="Calibri"/>
                          <a:cs typeface="Times New Roman"/>
                        </a:rPr>
                        <a:t>$136.95</a:t>
                      </a:r>
                      <a:endParaRPr lang="en-US" sz="1200" dirty="0">
                        <a:solidFill>
                          <a:srgbClr val="FFC000"/>
                        </a:solidFill>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FFC000"/>
                          </a:solidFill>
                          <a:latin typeface="Calibri"/>
                          <a:ea typeface="Calibri"/>
                          <a:cs typeface="Times New Roman"/>
                        </a:rPr>
                        <a:t>$105.99</a:t>
                      </a:r>
                      <a:endParaRPr lang="en-US" sz="1200" dirty="0">
                        <a:solidFill>
                          <a:srgbClr val="FFC000"/>
                        </a:solidFill>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a:solidFill>
                            <a:srgbClr val="FFFF00"/>
                          </a:solidFill>
                          <a:latin typeface="Calibri"/>
                          <a:ea typeface="Calibri"/>
                          <a:cs typeface="Times New Roman"/>
                        </a:rPr>
                        <a:t>Fluoxetine 40 mg. #30</a:t>
                      </a:r>
                      <a:endParaRPr lang="en-US" sz="1200" dirty="0">
                        <a:solidFill>
                          <a:srgbClr val="FFFF00"/>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Calibri"/>
                          <a:ea typeface="Calibri"/>
                          <a:cs typeface="Times New Roman"/>
                        </a:rPr>
                        <a:t>$50.05</a:t>
                      </a:r>
                      <a:endParaRPr lang="en-US" sz="12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FFFF00"/>
                          </a:solidFill>
                          <a:latin typeface="Calibri"/>
                          <a:ea typeface="Calibri"/>
                          <a:cs typeface="Times New Roman"/>
                        </a:rPr>
                        <a:t>$40.99</a:t>
                      </a:r>
                      <a:endParaRPr lang="en-US" sz="1200" dirty="0">
                        <a:solidFill>
                          <a:srgbClr val="FFFF00"/>
                        </a:solidFill>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a:solidFill>
                            <a:srgbClr val="FFFF00"/>
                          </a:solidFill>
                          <a:latin typeface="Calibri"/>
                          <a:ea typeface="Calibri"/>
                          <a:cs typeface="Times New Roman"/>
                        </a:rPr>
                        <a:t>Sertraline 100 mg. #30</a:t>
                      </a:r>
                      <a:endParaRPr lang="en-US" sz="1200" dirty="0">
                        <a:solidFill>
                          <a:srgbClr val="FFFF00"/>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Calibri"/>
                          <a:ea typeface="Calibri"/>
                          <a:cs typeface="Times New Roman"/>
                        </a:rPr>
                        <a:t>$34.55</a:t>
                      </a:r>
                      <a:endParaRPr lang="en-US" sz="12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FFFF00"/>
                          </a:solidFill>
                          <a:latin typeface="Calibri"/>
                          <a:ea typeface="Calibri"/>
                          <a:cs typeface="Times New Roman"/>
                        </a:rPr>
                        <a:t>$15.99</a:t>
                      </a:r>
                      <a:endParaRPr lang="en-US" sz="1200" dirty="0">
                        <a:solidFill>
                          <a:srgbClr val="FFFF00"/>
                        </a:solidFill>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a:solidFill>
                            <a:srgbClr val="FFFF00"/>
                          </a:solidFill>
                          <a:latin typeface="Calibri"/>
                          <a:ea typeface="Calibri"/>
                          <a:cs typeface="Times New Roman"/>
                        </a:rPr>
                        <a:t>Sertraline 100 mg. #60</a:t>
                      </a:r>
                      <a:endParaRPr lang="en-US" sz="1200" dirty="0">
                        <a:solidFill>
                          <a:srgbClr val="FFFF00"/>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Calibri"/>
                          <a:ea typeface="Calibri"/>
                          <a:cs typeface="Times New Roman"/>
                        </a:rPr>
                        <a:t>$63.85</a:t>
                      </a:r>
                      <a:endParaRPr lang="en-US" sz="12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FFFF00"/>
                          </a:solidFill>
                          <a:latin typeface="Calibri"/>
                          <a:ea typeface="Calibri"/>
                          <a:cs typeface="Times New Roman"/>
                        </a:rPr>
                        <a:t>$31.98</a:t>
                      </a:r>
                      <a:endParaRPr lang="en-US" sz="1200" dirty="0">
                        <a:solidFill>
                          <a:srgbClr val="FFFF00"/>
                        </a:solidFill>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66800" y="1066800"/>
          <a:ext cx="6730364" cy="2973072"/>
        </p:xfrm>
        <a:graphic>
          <a:graphicData uri="http://schemas.openxmlformats.org/drawingml/2006/table">
            <a:tbl>
              <a:tblPr/>
              <a:tblGrid>
                <a:gridCol w="1682591"/>
                <a:gridCol w="1682591"/>
                <a:gridCol w="1682591"/>
                <a:gridCol w="1682591"/>
              </a:tblGrid>
              <a:tr h="495512">
                <a:tc>
                  <a:txBody>
                    <a:bodyPr/>
                    <a:lstStyle/>
                    <a:p>
                      <a:pPr marL="0" marR="0" algn="ctr">
                        <a:spcBef>
                          <a:spcPts val="0"/>
                        </a:spcBef>
                        <a:spcAft>
                          <a:spcPts val="0"/>
                        </a:spcAft>
                      </a:pPr>
                      <a:r>
                        <a:rPr lang="en-US" sz="1100" b="1" dirty="0">
                          <a:solidFill>
                            <a:srgbClr val="FFFFFF"/>
                          </a:solidFill>
                          <a:latin typeface="Calibri"/>
                          <a:ea typeface="Calibri"/>
                          <a:cs typeface="Times New Roman"/>
                        </a:rPr>
                        <a:t>DRUG</a:t>
                      </a:r>
                      <a:endParaRPr lang="en-US" sz="12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100" b="1" dirty="0" smtClean="0">
                          <a:solidFill>
                            <a:srgbClr val="FFFFFF"/>
                          </a:solidFill>
                          <a:latin typeface="Calibri"/>
                          <a:ea typeface="Calibri"/>
                          <a:cs typeface="Times New Roman"/>
                        </a:rPr>
                        <a:t>ACTIVATION</a:t>
                      </a:r>
                      <a:endParaRPr lang="en-US" sz="12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100" b="1" dirty="0" smtClean="0">
                          <a:solidFill>
                            <a:srgbClr val="FFFFFF"/>
                          </a:solidFill>
                          <a:latin typeface="Calibri"/>
                          <a:ea typeface="Calibri"/>
                          <a:cs typeface="Times New Roman"/>
                        </a:rPr>
                        <a:t>SEDATION</a:t>
                      </a:r>
                      <a:endParaRPr lang="en-US" sz="1200" dirty="0">
                        <a:latin typeface="Calibri"/>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200" dirty="0" smtClean="0">
                          <a:latin typeface="Calibri"/>
                          <a:ea typeface="Calibri"/>
                          <a:cs typeface="Times New Roman"/>
                        </a:rPr>
                        <a:t>WEIGHT CHANGE</a:t>
                      </a:r>
                      <a:endParaRPr lang="en-US" sz="1200"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495512">
                <a:tc>
                  <a:txBody>
                    <a:bodyPr/>
                    <a:lstStyle/>
                    <a:p>
                      <a:pPr marL="0" marR="0">
                        <a:spcBef>
                          <a:spcPts val="0"/>
                        </a:spcBef>
                        <a:spcAft>
                          <a:spcPts val="0"/>
                        </a:spcAft>
                      </a:pPr>
                      <a:r>
                        <a:rPr lang="en-US" sz="1100" b="1" dirty="0" smtClean="0">
                          <a:solidFill>
                            <a:schemeClr val="tx1"/>
                          </a:solidFill>
                          <a:latin typeface="Calibri"/>
                          <a:ea typeface="Calibri"/>
                          <a:cs typeface="Times New Roman"/>
                        </a:rPr>
                        <a:t>Citalopram (Celexa)</a:t>
                      </a:r>
                      <a:endParaRPr lang="en-US" sz="1200" dirty="0">
                        <a:solidFill>
                          <a:schemeClr val="tx1"/>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libri"/>
                          <a:ea typeface="Calibri"/>
                          <a:cs typeface="Times New Roman"/>
                        </a:rPr>
                        <a:t>+/-</a:t>
                      </a:r>
                      <a:endParaRPr lang="en-US" sz="12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solidFill>
                            <a:schemeClr val="tx1"/>
                          </a:solidFill>
                          <a:latin typeface="Calibri"/>
                          <a:ea typeface="Calibri"/>
                          <a:cs typeface="Times New Roman"/>
                        </a:rPr>
                        <a:t>+/-</a:t>
                      </a:r>
                      <a:endParaRPr lang="en-US" sz="1200" dirty="0">
                        <a:solidFill>
                          <a:schemeClr val="tx1"/>
                        </a:solidFill>
                        <a:latin typeface="Calibri"/>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solidFill>
                            <a:schemeClr val="tx1"/>
                          </a:solidFill>
                          <a:latin typeface="Calibri"/>
                          <a:ea typeface="Calibri"/>
                          <a:cs typeface="Times New Roman"/>
                        </a:rPr>
                        <a:t>+/-</a:t>
                      </a:r>
                      <a:endParaRPr lang="en-US" sz="1200" dirty="0">
                        <a:solidFill>
                          <a:schemeClr val="tx1"/>
                        </a:solidFill>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smtClean="0">
                          <a:latin typeface="Calibri"/>
                          <a:ea typeface="Calibri"/>
                          <a:cs typeface="Times New Roman"/>
                        </a:rPr>
                        <a:t>Escitalopram  (Lexapro)</a:t>
                      </a:r>
                      <a:endParaRPr lang="en-US" sz="12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libri"/>
                          <a:ea typeface="Calibri"/>
                          <a:cs typeface="Times New Roman"/>
                        </a:rPr>
                        <a:t>+</a:t>
                      </a:r>
                      <a:endParaRPr lang="en-US" sz="12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libri"/>
                          <a:ea typeface="Calibri"/>
                          <a:cs typeface="Times New Roman"/>
                        </a:rPr>
                        <a:t>+/-</a:t>
                      </a:r>
                      <a:endParaRPr lang="en-US" sz="1200" dirty="0">
                        <a:latin typeface="Calibri"/>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libri"/>
                          <a:ea typeface="Calibri"/>
                          <a:cs typeface="Times New Roman"/>
                        </a:rPr>
                        <a:t>+/-</a:t>
                      </a:r>
                      <a:endParaRPr lang="en-US" sz="1200"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200" dirty="0" smtClean="0">
                          <a:latin typeface="Calibri"/>
                          <a:ea typeface="Calibri"/>
                          <a:cs typeface="Times New Roman"/>
                        </a:rPr>
                        <a:t>Fluoxetine (Prozac)</a:t>
                      </a:r>
                      <a:endParaRPr lang="en-US" sz="12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libri"/>
                          <a:ea typeface="Calibri"/>
                          <a:cs typeface="Times New Roman"/>
                        </a:rPr>
                        <a:t>++</a:t>
                      </a:r>
                      <a:endParaRPr lang="en-US" sz="12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US" sz="1200" dirty="0" smtClean="0"/>
                        <a:t>+/-</a:t>
                      </a:r>
                      <a:endParaRPr lang="en-US" sz="1200" dirty="0"/>
                    </a:p>
                  </a:txBody>
                  <a:tcPr marL="68580" marR="68580" marT="0" marB="0" anchor="ctr">
                    <a:lnL>
                      <a:noFill/>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libri"/>
                          <a:ea typeface="Calibri"/>
                          <a:cs typeface="Times New Roman"/>
                        </a:rPr>
                        <a:t>Maybe -</a:t>
                      </a:r>
                      <a:endParaRPr lang="en-US" sz="1200"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200" dirty="0" smtClean="0">
                          <a:latin typeface="Calibri"/>
                          <a:ea typeface="Calibri"/>
                          <a:cs typeface="Times New Roman"/>
                        </a:rPr>
                        <a:t>Sertraline (Zoloft)</a:t>
                      </a:r>
                      <a:endParaRPr lang="en-US" sz="12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libri"/>
                          <a:ea typeface="Calibri"/>
                          <a:cs typeface="Times New Roman"/>
                        </a:rPr>
                        <a:t>+/-</a:t>
                      </a:r>
                      <a:endParaRPr lang="en-US" sz="12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US" sz="1200" dirty="0" smtClean="0"/>
                        <a:t>+/-</a:t>
                      </a:r>
                      <a:endParaRPr lang="en-US" sz="1200" dirty="0"/>
                    </a:p>
                  </a:txBody>
                  <a:tcPr marL="68580" marR="68580" marT="0" marB="0" anchor="ctr">
                    <a:lnL>
                      <a:noFill/>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libri"/>
                          <a:ea typeface="Calibri"/>
                          <a:cs typeface="Times New Roman"/>
                        </a:rPr>
                        <a:t>+/-</a:t>
                      </a:r>
                      <a:endParaRPr lang="en-US" sz="1200"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smtClean="0">
                          <a:solidFill>
                            <a:schemeClr val="tx1"/>
                          </a:solidFill>
                          <a:latin typeface="Calibri"/>
                          <a:ea typeface="Calibri"/>
                          <a:cs typeface="Times New Roman"/>
                        </a:rPr>
                        <a:t>Paroxetine (Paxil)</a:t>
                      </a:r>
                      <a:endParaRPr lang="en-US" sz="1200" dirty="0">
                        <a:solidFill>
                          <a:schemeClr val="tx1"/>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libri"/>
                          <a:ea typeface="Calibri"/>
                          <a:cs typeface="Times New Roman"/>
                        </a:rPr>
                        <a:t>+/-</a:t>
                      </a:r>
                      <a:endParaRPr lang="en-US" sz="12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US" sz="1200" dirty="0" smtClean="0"/>
                        <a:t>+++</a:t>
                      </a:r>
                      <a:endParaRPr lang="en-US" sz="1200" dirty="0"/>
                    </a:p>
                  </a:txBody>
                  <a:tcPr marL="68580" marR="68580" marT="0" marB="0" anchor="ctr">
                    <a:lnL>
                      <a:noFill/>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libri"/>
                          <a:ea typeface="Calibri"/>
                          <a:cs typeface="Times New Roman"/>
                        </a:rPr>
                        <a:t>+++</a:t>
                      </a:r>
                      <a:endParaRPr lang="en-US" sz="1200"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676400"/>
            <a:ext cx="6019800" cy="2554545"/>
          </a:xfrm>
          <a:prstGeom prst="rect">
            <a:avLst/>
          </a:prstGeom>
          <a:noFill/>
        </p:spPr>
        <p:txBody>
          <a:bodyPr wrap="square" rtlCol="0">
            <a:spAutoFit/>
          </a:bodyPr>
          <a:lstStyle/>
          <a:p>
            <a:r>
              <a:rPr lang="en-US" sz="2000" dirty="0" smtClean="0">
                <a:cs typeface="Arial" pitchFamily="34" charset="0"/>
              </a:rPr>
              <a:t>In this sad world of ours, sorrow comes to all, and it often comes with bitter agony. Perfect relief is not possible, except with time. You cannot now believe that you will ever feel better. But this is not true. You are sure to be happy again. Knowing this, truly believing it, will make you less miserable now. I have had enough experience to make this statement.</a:t>
            </a:r>
          </a:p>
          <a:p>
            <a:pPr algn="r"/>
            <a:r>
              <a:rPr lang="en-US" sz="2000" i="1" dirty="0" smtClean="0"/>
              <a:t>Abraham Lincoln</a:t>
            </a:r>
            <a:endParaRPr lang="en-US" sz="20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66800" y="1066800"/>
          <a:ext cx="6730364" cy="2973072"/>
        </p:xfrm>
        <a:graphic>
          <a:graphicData uri="http://schemas.openxmlformats.org/drawingml/2006/table">
            <a:tbl>
              <a:tblPr/>
              <a:tblGrid>
                <a:gridCol w="1682591"/>
                <a:gridCol w="1682591"/>
                <a:gridCol w="1682591"/>
                <a:gridCol w="1682591"/>
              </a:tblGrid>
              <a:tr h="495512">
                <a:tc>
                  <a:txBody>
                    <a:bodyPr/>
                    <a:lstStyle/>
                    <a:p>
                      <a:pPr marL="0" marR="0" algn="ctr">
                        <a:spcBef>
                          <a:spcPts val="0"/>
                        </a:spcBef>
                        <a:spcAft>
                          <a:spcPts val="0"/>
                        </a:spcAft>
                      </a:pPr>
                      <a:r>
                        <a:rPr lang="en-US" sz="1100" b="1" dirty="0">
                          <a:solidFill>
                            <a:srgbClr val="FFFFFF"/>
                          </a:solidFill>
                          <a:latin typeface="Calibri"/>
                          <a:ea typeface="Calibri"/>
                          <a:cs typeface="Times New Roman"/>
                        </a:rPr>
                        <a:t>DRUG</a:t>
                      </a:r>
                      <a:endParaRPr lang="en-US" sz="12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100" b="1" dirty="0" smtClean="0">
                          <a:solidFill>
                            <a:srgbClr val="FFFFFF"/>
                          </a:solidFill>
                          <a:latin typeface="Calibri"/>
                          <a:ea typeface="Calibri"/>
                          <a:cs typeface="Times New Roman"/>
                        </a:rPr>
                        <a:t>ACTIVATION</a:t>
                      </a:r>
                      <a:endParaRPr lang="en-US" sz="12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100" b="1" dirty="0" smtClean="0">
                          <a:solidFill>
                            <a:srgbClr val="FFFFFF"/>
                          </a:solidFill>
                          <a:latin typeface="Calibri"/>
                          <a:ea typeface="Calibri"/>
                          <a:cs typeface="Times New Roman"/>
                        </a:rPr>
                        <a:t>SEDATION</a:t>
                      </a:r>
                      <a:endParaRPr lang="en-US" sz="1200" dirty="0">
                        <a:latin typeface="Calibri"/>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200" dirty="0" smtClean="0">
                          <a:latin typeface="Calibri"/>
                          <a:ea typeface="Calibri"/>
                          <a:cs typeface="Times New Roman"/>
                        </a:rPr>
                        <a:t>WEIGHT CHANGE</a:t>
                      </a:r>
                      <a:endParaRPr lang="en-US" sz="1200"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495512">
                <a:tc>
                  <a:txBody>
                    <a:bodyPr/>
                    <a:lstStyle/>
                    <a:p>
                      <a:pPr marL="0" marR="0">
                        <a:spcBef>
                          <a:spcPts val="0"/>
                        </a:spcBef>
                        <a:spcAft>
                          <a:spcPts val="0"/>
                        </a:spcAft>
                      </a:pPr>
                      <a:r>
                        <a:rPr lang="en-US" sz="1100" b="1" dirty="0" smtClean="0">
                          <a:solidFill>
                            <a:schemeClr val="tx1"/>
                          </a:solidFill>
                          <a:latin typeface="Calibri"/>
                          <a:ea typeface="Calibri"/>
                          <a:cs typeface="Times New Roman"/>
                        </a:rPr>
                        <a:t>Citalopram (Celexa)</a:t>
                      </a:r>
                      <a:endParaRPr lang="en-US" sz="1200" dirty="0">
                        <a:solidFill>
                          <a:schemeClr val="tx1"/>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libri"/>
                          <a:ea typeface="Calibri"/>
                          <a:cs typeface="Times New Roman"/>
                        </a:rPr>
                        <a:t>+/-</a:t>
                      </a:r>
                      <a:endParaRPr lang="en-US" sz="12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solidFill>
                            <a:schemeClr val="tx1"/>
                          </a:solidFill>
                          <a:latin typeface="Calibri"/>
                          <a:ea typeface="Calibri"/>
                          <a:cs typeface="Times New Roman"/>
                        </a:rPr>
                        <a:t>+/-</a:t>
                      </a:r>
                      <a:endParaRPr lang="en-US" sz="1200" dirty="0">
                        <a:solidFill>
                          <a:schemeClr val="tx1"/>
                        </a:solidFill>
                        <a:latin typeface="Calibri"/>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solidFill>
                            <a:schemeClr val="tx1"/>
                          </a:solidFill>
                          <a:latin typeface="Calibri"/>
                          <a:ea typeface="Calibri"/>
                          <a:cs typeface="Times New Roman"/>
                        </a:rPr>
                        <a:t>+/-</a:t>
                      </a:r>
                      <a:endParaRPr lang="en-US" sz="1200" dirty="0">
                        <a:solidFill>
                          <a:schemeClr val="tx1"/>
                        </a:solidFill>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smtClean="0">
                          <a:latin typeface="Calibri"/>
                          <a:ea typeface="Calibri"/>
                          <a:cs typeface="Times New Roman"/>
                        </a:rPr>
                        <a:t>Escitalopram  (Lexapro)</a:t>
                      </a:r>
                      <a:endParaRPr lang="en-US" sz="12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libri"/>
                          <a:ea typeface="Calibri"/>
                          <a:cs typeface="Times New Roman"/>
                        </a:rPr>
                        <a:t>+</a:t>
                      </a:r>
                      <a:endParaRPr lang="en-US" sz="12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libri"/>
                          <a:ea typeface="Calibri"/>
                          <a:cs typeface="Times New Roman"/>
                        </a:rPr>
                        <a:t>+/-</a:t>
                      </a:r>
                      <a:endParaRPr lang="en-US" sz="1200" dirty="0">
                        <a:latin typeface="Calibri"/>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libri"/>
                          <a:ea typeface="Calibri"/>
                          <a:cs typeface="Times New Roman"/>
                        </a:rPr>
                        <a:t>+/-</a:t>
                      </a:r>
                      <a:endParaRPr lang="en-US" sz="1200"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200" dirty="0" smtClean="0">
                          <a:solidFill>
                            <a:srgbClr val="FFFF00"/>
                          </a:solidFill>
                          <a:latin typeface="Calibri"/>
                          <a:ea typeface="Calibri"/>
                          <a:cs typeface="Times New Roman"/>
                        </a:rPr>
                        <a:t>Fluoxetine (Prozac)</a:t>
                      </a:r>
                      <a:endParaRPr lang="en-US" sz="1200" dirty="0">
                        <a:solidFill>
                          <a:srgbClr val="FFFF00"/>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solidFill>
                            <a:srgbClr val="FFFF00"/>
                          </a:solidFill>
                          <a:latin typeface="Calibri"/>
                          <a:ea typeface="Calibri"/>
                          <a:cs typeface="Times New Roman"/>
                        </a:rPr>
                        <a:t>++</a:t>
                      </a:r>
                      <a:endParaRPr lang="en-US" sz="1200" dirty="0">
                        <a:solidFill>
                          <a:srgbClr val="FFFF00"/>
                        </a:solidFill>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US" sz="1200" dirty="0" smtClean="0"/>
                        <a:t>+/-</a:t>
                      </a:r>
                      <a:endParaRPr lang="en-US" sz="1200" dirty="0"/>
                    </a:p>
                  </a:txBody>
                  <a:tcPr marL="68580" marR="68580" marT="0" marB="0" anchor="ctr">
                    <a:lnL>
                      <a:noFill/>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libri"/>
                          <a:ea typeface="Calibri"/>
                          <a:cs typeface="Times New Roman"/>
                        </a:rPr>
                        <a:t>Maybe -</a:t>
                      </a:r>
                      <a:endParaRPr lang="en-US" sz="1200"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200" dirty="0" smtClean="0">
                          <a:latin typeface="Calibri"/>
                          <a:ea typeface="Calibri"/>
                          <a:cs typeface="Times New Roman"/>
                        </a:rPr>
                        <a:t>Sertraline (Zoloft)</a:t>
                      </a:r>
                      <a:endParaRPr lang="en-US" sz="12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libri"/>
                          <a:ea typeface="Calibri"/>
                          <a:cs typeface="Times New Roman"/>
                        </a:rPr>
                        <a:t>+/-</a:t>
                      </a:r>
                      <a:endParaRPr lang="en-US" sz="12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US" sz="1200" dirty="0" smtClean="0"/>
                        <a:t>+/-</a:t>
                      </a:r>
                      <a:endParaRPr lang="en-US" sz="1200" dirty="0"/>
                    </a:p>
                  </a:txBody>
                  <a:tcPr marL="68580" marR="68580" marT="0" marB="0" anchor="ctr">
                    <a:lnL>
                      <a:noFill/>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libri"/>
                          <a:ea typeface="Calibri"/>
                          <a:cs typeface="Times New Roman"/>
                        </a:rPr>
                        <a:t>+/-</a:t>
                      </a:r>
                      <a:endParaRPr lang="en-US" sz="1200"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smtClean="0">
                          <a:solidFill>
                            <a:schemeClr val="tx1"/>
                          </a:solidFill>
                          <a:latin typeface="Calibri"/>
                          <a:ea typeface="Calibri"/>
                          <a:cs typeface="Times New Roman"/>
                        </a:rPr>
                        <a:t>Paroxetine (Paxil)</a:t>
                      </a:r>
                      <a:endParaRPr lang="en-US" sz="1200" dirty="0">
                        <a:solidFill>
                          <a:schemeClr val="tx1"/>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libri"/>
                          <a:ea typeface="Calibri"/>
                          <a:cs typeface="Times New Roman"/>
                        </a:rPr>
                        <a:t>+/-</a:t>
                      </a:r>
                      <a:endParaRPr lang="en-US" sz="12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US" sz="1200" dirty="0" smtClean="0"/>
                        <a:t>+++</a:t>
                      </a:r>
                      <a:endParaRPr lang="en-US" sz="1200" dirty="0"/>
                    </a:p>
                  </a:txBody>
                  <a:tcPr marL="68580" marR="68580" marT="0" marB="0" anchor="ctr">
                    <a:lnL>
                      <a:noFill/>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libri"/>
                          <a:ea typeface="Calibri"/>
                          <a:cs typeface="Times New Roman"/>
                        </a:rPr>
                        <a:t>+++</a:t>
                      </a:r>
                      <a:endParaRPr lang="en-US" sz="1200"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66800" y="1066800"/>
          <a:ext cx="6730364" cy="2973072"/>
        </p:xfrm>
        <a:graphic>
          <a:graphicData uri="http://schemas.openxmlformats.org/drawingml/2006/table">
            <a:tbl>
              <a:tblPr/>
              <a:tblGrid>
                <a:gridCol w="1682591"/>
                <a:gridCol w="1682591"/>
                <a:gridCol w="1682591"/>
                <a:gridCol w="1682591"/>
              </a:tblGrid>
              <a:tr h="495512">
                <a:tc>
                  <a:txBody>
                    <a:bodyPr/>
                    <a:lstStyle/>
                    <a:p>
                      <a:pPr marL="0" marR="0" algn="ctr">
                        <a:spcBef>
                          <a:spcPts val="0"/>
                        </a:spcBef>
                        <a:spcAft>
                          <a:spcPts val="0"/>
                        </a:spcAft>
                      </a:pPr>
                      <a:r>
                        <a:rPr lang="en-US" sz="1100" b="1" dirty="0">
                          <a:solidFill>
                            <a:srgbClr val="FFFFFF"/>
                          </a:solidFill>
                          <a:latin typeface="Calibri"/>
                          <a:ea typeface="Calibri"/>
                          <a:cs typeface="Times New Roman"/>
                        </a:rPr>
                        <a:t>DRUG</a:t>
                      </a:r>
                      <a:endParaRPr lang="en-US" sz="12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100" b="1" dirty="0" smtClean="0">
                          <a:solidFill>
                            <a:srgbClr val="FFFFFF"/>
                          </a:solidFill>
                          <a:latin typeface="Calibri"/>
                          <a:ea typeface="Calibri"/>
                          <a:cs typeface="Times New Roman"/>
                        </a:rPr>
                        <a:t>ACTIVATION</a:t>
                      </a:r>
                      <a:endParaRPr lang="en-US" sz="12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100" b="1" dirty="0" smtClean="0">
                          <a:solidFill>
                            <a:srgbClr val="FFFFFF"/>
                          </a:solidFill>
                          <a:latin typeface="Calibri"/>
                          <a:ea typeface="Calibri"/>
                          <a:cs typeface="Times New Roman"/>
                        </a:rPr>
                        <a:t>SEDATION</a:t>
                      </a:r>
                      <a:endParaRPr lang="en-US" sz="1200" dirty="0">
                        <a:latin typeface="Calibri"/>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200" dirty="0" smtClean="0">
                          <a:latin typeface="Calibri"/>
                          <a:ea typeface="Calibri"/>
                          <a:cs typeface="Times New Roman"/>
                        </a:rPr>
                        <a:t>WEIGHT CHANGE</a:t>
                      </a:r>
                      <a:endParaRPr lang="en-US" sz="1200"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495512">
                <a:tc>
                  <a:txBody>
                    <a:bodyPr/>
                    <a:lstStyle/>
                    <a:p>
                      <a:pPr marL="0" marR="0">
                        <a:spcBef>
                          <a:spcPts val="0"/>
                        </a:spcBef>
                        <a:spcAft>
                          <a:spcPts val="0"/>
                        </a:spcAft>
                      </a:pPr>
                      <a:r>
                        <a:rPr lang="en-US" sz="1100" b="1" dirty="0" smtClean="0">
                          <a:solidFill>
                            <a:schemeClr val="tx1"/>
                          </a:solidFill>
                          <a:latin typeface="Calibri"/>
                          <a:ea typeface="Calibri"/>
                          <a:cs typeface="Times New Roman"/>
                        </a:rPr>
                        <a:t>Citalopram (Celexa)</a:t>
                      </a:r>
                      <a:endParaRPr lang="en-US" sz="1200" dirty="0">
                        <a:solidFill>
                          <a:schemeClr val="tx1"/>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libri"/>
                          <a:ea typeface="Calibri"/>
                          <a:cs typeface="Times New Roman"/>
                        </a:rPr>
                        <a:t>+/-</a:t>
                      </a:r>
                      <a:endParaRPr lang="en-US" sz="12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solidFill>
                            <a:schemeClr val="tx1"/>
                          </a:solidFill>
                          <a:latin typeface="Calibri"/>
                          <a:ea typeface="Calibri"/>
                          <a:cs typeface="Times New Roman"/>
                        </a:rPr>
                        <a:t>+/-</a:t>
                      </a:r>
                      <a:endParaRPr lang="en-US" sz="1200" dirty="0">
                        <a:solidFill>
                          <a:schemeClr val="tx1"/>
                        </a:solidFill>
                        <a:latin typeface="Calibri"/>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solidFill>
                            <a:schemeClr val="tx1"/>
                          </a:solidFill>
                          <a:latin typeface="Calibri"/>
                          <a:ea typeface="Calibri"/>
                          <a:cs typeface="Times New Roman"/>
                        </a:rPr>
                        <a:t>+/-</a:t>
                      </a:r>
                      <a:endParaRPr lang="en-US" sz="1200" dirty="0">
                        <a:solidFill>
                          <a:schemeClr val="tx1"/>
                        </a:solidFill>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smtClean="0">
                          <a:latin typeface="Calibri"/>
                          <a:ea typeface="Calibri"/>
                          <a:cs typeface="Times New Roman"/>
                        </a:rPr>
                        <a:t>Escitalopram  (Lexapro)</a:t>
                      </a:r>
                      <a:endParaRPr lang="en-US" sz="12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libri"/>
                          <a:ea typeface="Calibri"/>
                          <a:cs typeface="Times New Roman"/>
                        </a:rPr>
                        <a:t>+</a:t>
                      </a:r>
                      <a:endParaRPr lang="en-US" sz="12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libri"/>
                          <a:ea typeface="Calibri"/>
                          <a:cs typeface="Times New Roman"/>
                        </a:rPr>
                        <a:t>+/-</a:t>
                      </a:r>
                      <a:endParaRPr lang="en-US" sz="1200" dirty="0">
                        <a:latin typeface="Calibri"/>
                        <a:ea typeface="Calibri"/>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libri"/>
                          <a:ea typeface="Calibri"/>
                          <a:cs typeface="Times New Roman"/>
                        </a:rPr>
                        <a:t>+/-</a:t>
                      </a:r>
                      <a:endParaRPr lang="en-US" sz="1200"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200" dirty="0" smtClean="0">
                          <a:latin typeface="Calibri"/>
                          <a:ea typeface="Calibri"/>
                          <a:cs typeface="Times New Roman"/>
                        </a:rPr>
                        <a:t>Fluoxetine (Prozac)</a:t>
                      </a:r>
                      <a:endParaRPr lang="en-US" sz="12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libri"/>
                          <a:ea typeface="Calibri"/>
                          <a:cs typeface="Times New Roman"/>
                        </a:rPr>
                        <a:t>++</a:t>
                      </a:r>
                      <a:endParaRPr lang="en-US" sz="12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US" sz="1200" dirty="0" smtClean="0"/>
                        <a:t>+/-</a:t>
                      </a:r>
                      <a:endParaRPr lang="en-US" sz="1200" dirty="0"/>
                    </a:p>
                  </a:txBody>
                  <a:tcPr marL="68580" marR="68580" marT="0" marB="0" anchor="ctr">
                    <a:lnL>
                      <a:noFill/>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libri"/>
                          <a:ea typeface="Calibri"/>
                          <a:cs typeface="Times New Roman"/>
                        </a:rPr>
                        <a:t>Maybe -</a:t>
                      </a:r>
                      <a:endParaRPr lang="en-US" sz="1200"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200" dirty="0" smtClean="0">
                          <a:latin typeface="Calibri"/>
                          <a:ea typeface="Calibri"/>
                          <a:cs typeface="Times New Roman"/>
                        </a:rPr>
                        <a:t>Sertraline (Zoloft)</a:t>
                      </a:r>
                      <a:endParaRPr lang="en-US" sz="12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libri"/>
                          <a:ea typeface="Calibri"/>
                          <a:cs typeface="Times New Roman"/>
                        </a:rPr>
                        <a:t>+/-</a:t>
                      </a:r>
                      <a:endParaRPr lang="en-US" sz="12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US" sz="1200" dirty="0" smtClean="0"/>
                        <a:t>+/-</a:t>
                      </a:r>
                      <a:endParaRPr lang="en-US" sz="1200" dirty="0"/>
                    </a:p>
                  </a:txBody>
                  <a:tcPr marL="68580" marR="68580" marT="0" marB="0" anchor="ctr">
                    <a:lnL>
                      <a:noFill/>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libri"/>
                          <a:ea typeface="Calibri"/>
                          <a:cs typeface="Times New Roman"/>
                        </a:rPr>
                        <a:t>+/-</a:t>
                      </a:r>
                      <a:endParaRPr lang="en-US" sz="1200"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5512">
                <a:tc>
                  <a:txBody>
                    <a:bodyPr/>
                    <a:lstStyle/>
                    <a:p>
                      <a:pPr marL="0" marR="0">
                        <a:spcBef>
                          <a:spcPts val="0"/>
                        </a:spcBef>
                        <a:spcAft>
                          <a:spcPts val="0"/>
                        </a:spcAft>
                      </a:pPr>
                      <a:r>
                        <a:rPr lang="en-US" sz="1100" b="1" dirty="0" smtClean="0">
                          <a:solidFill>
                            <a:srgbClr val="FFFF00"/>
                          </a:solidFill>
                          <a:latin typeface="Calibri"/>
                          <a:ea typeface="Calibri"/>
                          <a:cs typeface="Times New Roman"/>
                        </a:rPr>
                        <a:t>Paroxetine (Paxil)</a:t>
                      </a:r>
                      <a:endParaRPr lang="en-US" sz="1200" dirty="0">
                        <a:solidFill>
                          <a:srgbClr val="FFFF00"/>
                        </a:solidFill>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libri"/>
                          <a:ea typeface="Calibri"/>
                          <a:cs typeface="Times New Roman"/>
                        </a:rPr>
                        <a:t>+/-</a:t>
                      </a:r>
                      <a:endParaRPr lang="en-US" sz="12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US" sz="1200" dirty="0" smtClean="0">
                          <a:solidFill>
                            <a:srgbClr val="FFFF00"/>
                          </a:solidFill>
                        </a:rPr>
                        <a:t>+++</a:t>
                      </a:r>
                      <a:endParaRPr lang="en-US" sz="1200" dirty="0">
                        <a:solidFill>
                          <a:srgbClr val="FFFF00"/>
                        </a:solidFill>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200" dirty="0" smtClean="0">
                          <a:solidFill>
                            <a:srgbClr val="FFFF00"/>
                          </a:solidFill>
                          <a:latin typeface="Calibri"/>
                          <a:ea typeface="Calibri"/>
                          <a:cs typeface="Times New Roman"/>
                        </a:rPr>
                        <a:t>+++</a:t>
                      </a:r>
                      <a:endParaRPr lang="en-US" sz="1200" dirty="0">
                        <a:solidFill>
                          <a:srgbClr val="FFFF00"/>
                        </a:solidFill>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066800"/>
            <a:ext cx="6096000" cy="6063198"/>
          </a:xfrm>
          <a:prstGeom prst="rect">
            <a:avLst/>
          </a:prstGeom>
          <a:noFill/>
        </p:spPr>
        <p:txBody>
          <a:bodyPr wrap="square" rtlCol="0">
            <a:spAutoFit/>
          </a:bodyPr>
          <a:lstStyle/>
          <a:p>
            <a:pPr>
              <a:lnSpc>
                <a:spcPct val="150000"/>
              </a:lnSpc>
              <a:buFont typeface="Wingdings" pitchFamily="2" charset="2"/>
              <a:buChar char="§"/>
            </a:pPr>
            <a:r>
              <a:rPr lang="en-US" sz="2400" dirty="0" smtClean="0">
                <a:solidFill>
                  <a:srgbClr val="FFFF00"/>
                </a:solidFill>
              </a:rPr>
              <a:t>Discuss treatment expectations</a:t>
            </a:r>
          </a:p>
          <a:p>
            <a:pPr>
              <a:lnSpc>
                <a:spcPct val="150000"/>
              </a:lnSpc>
              <a:buFont typeface="Wingdings" pitchFamily="2" charset="2"/>
              <a:buChar char="§"/>
            </a:pPr>
            <a:r>
              <a:rPr lang="en-US" sz="2400" dirty="0" smtClean="0"/>
              <a:t>Discuss how to detect response &amp; remission</a:t>
            </a:r>
          </a:p>
          <a:p>
            <a:pPr>
              <a:lnSpc>
                <a:spcPct val="150000"/>
              </a:lnSpc>
              <a:buFont typeface="Wingdings" pitchFamily="2" charset="2"/>
              <a:buChar char="§"/>
            </a:pPr>
            <a:r>
              <a:rPr lang="en-US" sz="2400" dirty="0" smtClean="0"/>
              <a:t>Discuss treatment duration</a:t>
            </a:r>
          </a:p>
          <a:p>
            <a:pPr>
              <a:lnSpc>
                <a:spcPct val="150000"/>
              </a:lnSpc>
              <a:buFont typeface="Wingdings" pitchFamily="2" charset="2"/>
              <a:buChar char="§"/>
            </a:pPr>
            <a:r>
              <a:rPr lang="en-US" sz="2400" dirty="0" smtClean="0"/>
              <a:t>Discuss side-effects</a:t>
            </a:r>
          </a:p>
          <a:p>
            <a:pPr>
              <a:lnSpc>
                <a:spcPct val="150000"/>
              </a:lnSpc>
              <a:buFont typeface="Wingdings" pitchFamily="2" charset="2"/>
              <a:buChar char="§"/>
            </a:pPr>
            <a:r>
              <a:rPr lang="en-US" sz="2400" dirty="0" smtClean="0"/>
              <a:t>Discuss worsening</a:t>
            </a:r>
          </a:p>
          <a:p>
            <a:pPr>
              <a:lnSpc>
                <a:spcPct val="150000"/>
              </a:lnSpc>
              <a:buFont typeface="Wingdings" pitchFamily="2" charset="2"/>
              <a:buChar char="§"/>
            </a:pPr>
            <a:r>
              <a:rPr lang="en-US" sz="2400" dirty="0" smtClean="0"/>
              <a:t>Discuss drinking &amp; other drug use</a:t>
            </a:r>
          </a:p>
          <a:p>
            <a:pPr>
              <a:lnSpc>
                <a:spcPct val="150000"/>
              </a:lnSpc>
              <a:buFont typeface="Wingdings" pitchFamily="2" charset="2"/>
              <a:buChar char="§"/>
            </a:pPr>
            <a:r>
              <a:rPr lang="en-US" sz="2400" dirty="0" smtClean="0"/>
              <a:t>Start at the starting dose</a:t>
            </a:r>
          </a:p>
          <a:p>
            <a:pPr>
              <a:lnSpc>
                <a:spcPct val="150000"/>
              </a:lnSpc>
              <a:buFont typeface="Wingdings" pitchFamily="2" charset="2"/>
              <a:buChar char="§"/>
            </a:pPr>
            <a:r>
              <a:rPr lang="en-US" sz="2400" dirty="0" smtClean="0"/>
              <a:t>Follow-up in 2-3 weeks to reevaluate</a:t>
            </a:r>
          </a:p>
          <a:p>
            <a:pPr>
              <a:lnSpc>
                <a:spcPct val="150000"/>
              </a:lnSpc>
              <a:buFont typeface="Wingdings" pitchFamily="2" charset="2"/>
              <a:buChar char="§"/>
            </a:pPr>
            <a:r>
              <a:rPr lang="en-US" sz="2400" dirty="0" smtClean="0"/>
              <a:t>Push dosage to either remission, response, side-effects, or “maximum” </a:t>
            </a:r>
          </a:p>
          <a:p>
            <a:endParaRPr lang="en-US" sz="28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066800"/>
            <a:ext cx="6096000" cy="6063198"/>
          </a:xfrm>
          <a:prstGeom prst="rect">
            <a:avLst/>
          </a:prstGeom>
          <a:noFill/>
        </p:spPr>
        <p:txBody>
          <a:bodyPr wrap="square" rtlCol="0">
            <a:spAutoFit/>
          </a:bodyPr>
          <a:lstStyle/>
          <a:p>
            <a:pPr>
              <a:lnSpc>
                <a:spcPct val="150000"/>
              </a:lnSpc>
              <a:buFont typeface="Wingdings" pitchFamily="2" charset="2"/>
              <a:buChar char="§"/>
            </a:pPr>
            <a:r>
              <a:rPr lang="en-US" sz="2400" dirty="0" smtClean="0"/>
              <a:t>Discuss treatment expectations</a:t>
            </a:r>
          </a:p>
          <a:p>
            <a:pPr>
              <a:lnSpc>
                <a:spcPct val="150000"/>
              </a:lnSpc>
              <a:buFont typeface="Wingdings" pitchFamily="2" charset="2"/>
              <a:buChar char="§"/>
            </a:pPr>
            <a:r>
              <a:rPr lang="en-US" sz="2400" dirty="0" smtClean="0">
                <a:solidFill>
                  <a:srgbClr val="FFFF00"/>
                </a:solidFill>
              </a:rPr>
              <a:t>Discuss how to detect response &amp; remission</a:t>
            </a:r>
          </a:p>
          <a:p>
            <a:pPr>
              <a:lnSpc>
                <a:spcPct val="150000"/>
              </a:lnSpc>
              <a:buFont typeface="Wingdings" pitchFamily="2" charset="2"/>
              <a:buChar char="§"/>
            </a:pPr>
            <a:r>
              <a:rPr lang="en-US" sz="2400" dirty="0" smtClean="0"/>
              <a:t>Discuss treatment duration</a:t>
            </a:r>
          </a:p>
          <a:p>
            <a:pPr>
              <a:lnSpc>
                <a:spcPct val="150000"/>
              </a:lnSpc>
              <a:buFont typeface="Wingdings" pitchFamily="2" charset="2"/>
              <a:buChar char="§"/>
            </a:pPr>
            <a:r>
              <a:rPr lang="en-US" sz="2400" dirty="0" smtClean="0"/>
              <a:t>Discuss side-effects</a:t>
            </a:r>
          </a:p>
          <a:p>
            <a:pPr>
              <a:lnSpc>
                <a:spcPct val="150000"/>
              </a:lnSpc>
              <a:buFont typeface="Wingdings" pitchFamily="2" charset="2"/>
              <a:buChar char="§"/>
            </a:pPr>
            <a:r>
              <a:rPr lang="en-US" sz="2400" dirty="0" smtClean="0"/>
              <a:t>Discuss worsening</a:t>
            </a:r>
          </a:p>
          <a:p>
            <a:pPr>
              <a:lnSpc>
                <a:spcPct val="150000"/>
              </a:lnSpc>
              <a:buFont typeface="Wingdings" pitchFamily="2" charset="2"/>
              <a:buChar char="§"/>
            </a:pPr>
            <a:r>
              <a:rPr lang="en-US" sz="2400" dirty="0" smtClean="0"/>
              <a:t>Discuss drinking &amp; other drug use</a:t>
            </a:r>
          </a:p>
          <a:p>
            <a:pPr>
              <a:lnSpc>
                <a:spcPct val="150000"/>
              </a:lnSpc>
              <a:buFont typeface="Wingdings" pitchFamily="2" charset="2"/>
              <a:buChar char="§"/>
            </a:pPr>
            <a:r>
              <a:rPr lang="en-US" sz="2400" dirty="0" smtClean="0"/>
              <a:t>Start at the starting dose</a:t>
            </a:r>
          </a:p>
          <a:p>
            <a:pPr>
              <a:lnSpc>
                <a:spcPct val="150000"/>
              </a:lnSpc>
              <a:buFont typeface="Wingdings" pitchFamily="2" charset="2"/>
              <a:buChar char="§"/>
            </a:pPr>
            <a:r>
              <a:rPr lang="en-US" sz="2400" dirty="0" smtClean="0"/>
              <a:t>Follow-up in 2-3 weeks to reevaluate</a:t>
            </a:r>
          </a:p>
          <a:p>
            <a:pPr>
              <a:lnSpc>
                <a:spcPct val="150000"/>
              </a:lnSpc>
              <a:buFont typeface="Wingdings" pitchFamily="2" charset="2"/>
              <a:buChar char="§"/>
            </a:pPr>
            <a:r>
              <a:rPr lang="en-US" sz="2400" dirty="0" smtClean="0"/>
              <a:t>Push dosage to either remission, response, side-effects, or “maximum” </a:t>
            </a:r>
          </a:p>
          <a:p>
            <a:endParaRPr lang="en-US" sz="28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066800"/>
            <a:ext cx="6096000" cy="6063198"/>
          </a:xfrm>
          <a:prstGeom prst="rect">
            <a:avLst/>
          </a:prstGeom>
          <a:noFill/>
        </p:spPr>
        <p:txBody>
          <a:bodyPr wrap="square" rtlCol="0">
            <a:spAutoFit/>
          </a:bodyPr>
          <a:lstStyle/>
          <a:p>
            <a:pPr>
              <a:lnSpc>
                <a:spcPct val="150000"/>
              </a:lnSpc>
              <a:buFont typeface="Wingdings" pitchFamily="2" charset="2"/>
              <a:buChar char="§"/>
            </a:pPr>
            <a:r>
              <a:rPr lang="en-US" sz="2400" dirty="0" smtClean="0"/>
              <a:t>Discuss treatment expectations</a:t>
            </a:r>
          </a:p>
          <a:p>
            <a:pPr>
              <a:lnSpc>
                <a:spcPct val="150000"/>
              </a:lnSpc>
              <a:buFont typeface="Wingdings" pitchFamily="2" charset="2"/>
              <a:buChar char="§"/>
            </a:pPr>
            <a:r>
              <a:rPr lang="en-US" sz="2400" dirty="0" smtClean="0"/>
              <a:t>Discuss how to detect response &amp; remission</a:t>
            </a:r>
          </a:p>
          <a:p>
            <a:pPr>
              <a:lnSpc>
                <a:spcPct val="150000"/>
              </a:lnSpc>
              <a:buFont typeface="Wingdings" pitchFamily="2" charset="2"/>
              <a:buChar char="§"/>
            </a:pPr>
            <a:r>
              <a:rPr lang="en-US" sz="2400" dirty="0" smtClean="0">
                <a:solidFill>
                  <a:srgbClr val="FFFF00"/>
                </a:solidFill>
              </a:rPr>
              <a:t>Discuss treatment duration</a:t>
            </a:r>
          </a:p>
          <a:p>
            <a:pPr>
              <a:lnSpc>
                <a:spcPct val="150000"/>
              </a:lnSpc>
              <a:buFont typeface="Wingdings" pitchFamily="2" charset="2"/>
              <a:buChar char="§"/>
            </a:pPr>
            <a:r>
              <a:rPr lang="en-US" sz="2400" dirty="0" smtClean="0"/>
              <a:t>Discuss side-effects</a:t>
            </a:r>
          </a:p>
          <a:p>
            <a:pPr>
              <a:lnSpc>
                <a:spcPct val="150000"/>
              </a:lnSpc>
              <a:buFont typeface="Wingdings" pitchFamily="2" charset="2"/>
              <a:buChar char="§"/>
            </a:pPr>
            <a:r>
              <a:rPr lang="en-US" sz="2400" dirty="0" smtClean="0"/>
              <a:t>Discuss worsening</a:t>
            </a:r>
          </a:p>
          <a:p>
            <a:pPr>
              <a:lnSpc>
                <a:spcPct val="150000"/>
              </a:lnSpc>
              <a:buFont typeface="Wingdings" pitchFamily="2" charset="2"/>
              <a:buChar char="§"/>
            </a:pPr>
            <a:r>
              <a:rPr lang="en-US" sz="2400" dirty="0" smtClean="0"/>
              <a:t>Discuss drinking &amp; other drug use</a:t>
            </a:r>
          </a:p>
          <a:p>
            <a:pPr>
              <a:lnSpc>
                <a:spcPct val="150000"/>
              </a:lnSpc>
              <a:buFont typeface="Wingdings" pitchFamily="2" charset="2"/>
              <a:buChar char="§"/>
            </a:pPr>
            <a:r>
              <a:rPr lang="en-US" sz="2400" dirty="0" smtClean="0"/>
              <a:t>Start at the starting dose</a:t>
            </a:r>
          </a:p>
          <a:p>
            <a:pPr>
              <a:lnSpc>
                <a:spcPct val="150000"/>
              </a:lnSpc>
              <a:buFont typeface="Wingdings" pitchFamily="2" charset="2"/>
              <a:buChar char="§"/>
            </a:pPr>
            <a:r>
              <a:rPr lang="en-US" sz="2400" dirty="0" smtClean="0"/>
              <a:t>Follow-up in 2-3 weeks to reevaluate</a:t>
            </a:r>
          </a:p>
          <a:p>
            <a:pPr>
              <a:lnSpc>
                <a:spcPct val="150000"/>
              </a:lnSpc>
              <a:buFont typeface="Wingdings" pitchFamily="2" charset="2"/>
              <a:buChar char="§"/>
            </a:pPr>
            <a:r>
              <a:rPr lang="en-US" sz="2400" dirty="0" smtClean="0"/>
              <a:t>Push dosage to either remission, response, side-effects, or “maximum” </a:t>
            </a:r>
          </a:p>
          <a:p>
            <a:endParaRPr lang="en-US" sz="28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066800"/>
            <a:ext cx="6096000" cy="6063198"/>
          </a:xfrm>
          <a:prstGeom prst="rect">
            <a:avLst/>
          </a:prstGeom>
          <a:noFill/>
        </p:spPr>
        <p:txBody>
          <a:bodyPr wrap="square" rtlCol="0">
            <a:spAutoFit/>
          </a:bodyPr>
          <a:lstStyle/>
          <a:p>
            <a:pPr>
              <a:lnSpc>
                <a:spcPct val="150000"/>
              </a:lnSpc>
              <a:buFont typeface="Wingdings" pitchFamily="2" charset="2"/>
              <a:buChar char="§"/>
            </a:pPr>
            <a:r>
              <a:rPr lang="en-US" sz="2400" dirty="0" smtClean="0"/>
              <a:t>Discuss treatment expectations</a:t>
            </a:r>
          </a:p>
          <a:p>
            <a:pPr>
              <a:lnSpc>
                <a:spcPct val="150000"/>
              </a:lnSpc>
              <a:buFont typeface="Wingdings" pitchFamily="2" charset="2"/>
              <a:buChar char="§"/>
            </a:pPr>
            <a:r>
              <a:rPr lang="en-US" sz="2400" dirty="0" smtClean="0"/>
              <a:t>Discuss how to detect response &amp; remission</a:t>
            </a:r>
          </a:p>
          <a:p>
            <a:pPr>
              <a:lnSpc>
                <a:spcPct val="150000"/>
              </a:lnSpc>
              <a:buFont typeface="Wingdings" pitchFamily="2" charset="2"/>
              <a:buChar char="§"/>
            </a:pPr>
            <a:r>
              <a:rPr lang="en-US" sz="2400" dirty="0" smtClean="0"/>
              <a:t>Discuss treatment duration</a:t>
            </a:r>
          </a:p>
          <a:p>
            <a:pPr>
              <a:lnSpc>
                <a:spcPct val="150000"/>
              </a:lnSpc>
              <a:buFont typeface="Wingdings" pitchFamily="2" charset="2"/>
              <a:buChar char="§"/>
            </a:pPr>
            <a:r>
              <a:rPr lang="en-US" sz="2400" dirty="0" smtClean="0">
                <a:solidFill>
                  <a:srgbClr val="FFFF00"/>
                </a:solidFill>
              </a:rPr>
              <a:t>Discuss side-effects</a:t>
            </a:r>
          </a:p>
          <a:p>
            <a:pPr>
              <a:lnSpc>
                <a:spcPct val="150000"/>
              </a:lnSpc>
              <a:buFont typeface="Wingdings" pitchFamily="2" charset="2"/>
              <a:buChar char="§"/>
            </a:pPr>
            <a:r>
              <a:rPr lang="en-US" sz="2400" dirty="0" smtClean="0"/>
              <a:t>Discuss worsening</a:t>
            </a:r>
          </a:p>
          <a:p>
            <a:pPr>
              <a:lnSpc>
                <a:spcPct val="150000"/>
              </a:lnSpc>
              <a:buFont typeface="Wingdings" pitchFamily="2" charset="2"/>
              <a:buChar char="§"/>
            </a:pPr>
            <a:r>
              <a:rPr lang="en-US" sz="2400" dirty="0" smtClean="0"/>
              <a:t>Discuss drinking &amp; other drug use</a:t>
            </a:r>
          </a:p>
          <a:p>
            <a:pPr>
              <a:lnSpc>
                <a:spcPct val="150000"/>
              </a:lnSpc>
              <a:buFont typeface="Wingdings" pitchFamily="2" charset="2"/>
              <a:buChar char="§"/>
            </a:pPr>
            <a:r>
              <a:rPr lang="en-US" sz="2400" dirty="0" smtClean="0"/>
              <a:t>Start at the starting dose</a:t>
            </a:r>
          </a:p>
          <a:p>
            <a:pPr>
              <a:lnSpc>
                <a:spcPct val="150000"/>
              </a:lnSpc>
              <a:buFont typeface="Wingdings" pitchFamily="2" charset="2"/>
              <a:buChar char="§"/>
            </a:pPr>
            <a:r>
              <a:rPr lang="en-US" sz="2400" dirty="0" smtClean="0"/>
              <a:t>Follow-up in 2-3 weeks to reevaluate</a:t>
            </a:r>
          </a:p>
          <a:p>
            <a:pPr>
              <a:lnSpc>
                <a:spcPct val="150000"/>
              </a:lnSpc>
              <a:buFont typeface="Wingdings" pitchFamily="2" charset="2"/>
              <a:buChar char="§"/>
            </a:pPr>
            <a:r>
              <a:rPr lang="en-US" sz="2400" dirty="0" smtClean="0"/>
              <a:t>Push dosage to either remission, response, side-effects, or “maximum” </a:t>
            </a:r>
          </a:p>
          <a:p>
            <a:endParaRPr lang="en-US" sz="28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143000"/>
            <a:ext cx="5715000" cy="1964512"/>
          </a:xfrm>
          <a:prstGeom prst="rect">
            <a:avLst/>
          </a:prstGeom>
          <a:noFill/>
        </p:spPr>
        <p:txBody>
          <a:bodyPr wrap="square" rtlCol="0">
            <a:spAutoFit/>
          </a:bodyPr>
          <a:lstStyle/>
          <a:p>
            <a:pPr>
              <a:lnSpc>
                <a:spcPct val="150000"/>
              </a:lnSpc>
              <a:buFont typeface="Wingdings" pitchFamily="2" charset="2"/>
              <a:buChar char="§"/>
            </a:pPr>
            <a:r>
              <a:rPr lang="en-US" sz="2800" dirty="0" smtClean="0"/>
              <a:t>Early-onset + short duration</a:t>
            </a:r>
          </a:p>
          <a:p>
            <a:pPr>
              <a:lnSpc>
                <a:spcPct val="150000"/>
              </a:lnSpc>
              <a:buFont typeface="Wingdings" pitchFamily="2" charset="2"/>
              <a:buChar char="§"/>
            </a:pPr>
            <a:r>
              <a:rPr lang="en-US" sz="2800" dirty="0" smtClean="0"/>
              <a:t>Early-onset + long duration</a:t>
            </a:r>
          </a:p>
          <a:p>
            <a:pPr>
              <a:lnSpc>
                <a:spcPct val="150000"/>
              </a:lnSpc>
              <a:buFont typeface="Wingdings" pitchFamily="2" charset="2"/>
              <a:buChar char="§"/>
            </a:pPr>
            <a:r>
              <a:rPr lang="en-US" sz="2800" dirty="0" smtClean="0"/>
              <a:t>Later onset</a:t>
            </a:r>
            <a:endParaRPr lang="en-US" sz="28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143000"/>
            <a:ext cx="5715000" cy="2677656"/>
          </a:xfrm>
          <a:prstGeom prst="rect">
            <a:avLst/>
          </a:prstGeom>
          <a:noFill/>
        </p:spPr>
        <p:txBody>
          <a:bodyPr wrap="square" rtlCol="0">
            <a:spAutoFit/>
          </a:bodyPr>
          <a:lstStyle/>
          <a:p>
            <a:pPr>
              <a:lnSpc>
                <a:spcPct val="150000"/>
              </a:lnSpc>
              <a:buFont typeface="Wingdings" pitchFamily="2" charset="2"/>
              <a:buChar char="§"/>
            </a:pPr>
            <a:r>
              <a:rPr lang="en-US" sz="2800" dirty="0" smtClean="0">
                <a:solidFill>
                  <a:srgbClr val="FFFF00"/>
                </a:solidFill>
              </a:rPr>
              <a:t>Early-onset + short duration</a:t>
            </a:r>
          </a:p>
          <a:p>
            <a:pPr lvl="1">
              <a:lnSpc>
                <a:spcPct val="150000"/>
              </a:lnSpc>
              <a:buFont typeface="Wingdings" pitchFamily="2" charset="2"/>
              <a:buChar char="§"/>
            </a:pPr>
            <a:r>
              <a:rPr lang="en-US" sz="2800" dirty="0" smtClean="0">
                <a:solidFill>
                  <a:srgbClr val="FFFF00"/>
                </a:solidFill>
              </a:rPr>
              <a:t>Dizziness, sweating, HA, tremor</a:t>
            </a:r>
          </a:p>
          <a:p>
            <a:pPr>
              <a:lnSpc>
                <a:spcPct val="150000"/>
              </a:lnSpc>
              <a:buFont typeface="Wingdings" pitchFamily="2" charset="2"/>
              <a:buChar char="§"/>
            </a:pPr>
            <a:r>
              <a:rPr lang="en-US" sz="2800" dirty="0" smtClean="0"/>
              <a:t>Early-onset + long duration</a:t>
            </a:r>
          </a:p>
          <a:p>
            <a:pPr>
              <a:lnSpc>
                <a:spcPct val="150000"/>
              </a:lnSpc>
              <a:buFont typeface="Wingdings" pitchFamily="2" charset="2"/>
              <a:buChar char="§"/>
            </a:pPr>
            <a:r>
              <a:rPr lang="en-US" sz="2800" dirty="0" smtClean="0"/>
              <a:t>Later onset</a:t>
            </a:r>
            <a:endParaRPr lang="en-US" sz="28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143000"/>
            <a:ext cx="5715000" cy="2677656"/>
          </a:xfrm>
          <a:prstGeom prst="rect">
            <a:avLst/>
          </a:prstGeom>
          <a:noFill/>
        </p:spPr>
        <p:txBody>
          <a:bodyPr wrap="square" rtlCol="0">
            <a:spAutoFit/>
          </a:bodyPr>
          <a:lstStyle/>
          <a:p>
            <a:pPr>
              <a:lnSpc>
                <a:spcPct val="150000"/>
              </a:lnSpc>
              <a:buFont typeface="Wingdings" pitchFamily="2" charset="2"/>
              <a:buChar char="§"/>
            </a:pPr>
            <a:r>
              <a:rPr lang="en-US" sz="2800" dirty="0" smtClean="0"/>
              <a:t>Early-onset + short duration</a:t>
            </a:r>
          </a:p>
          <a:p>
            <a:pPr>
              <a:lnSpc>
                <a:spcPct val="150000"/>
              </a:lnSpc>
              <a:buFont typeface="Wingdings" pitchFamily="2" charset="2"/>
              <a:buChar char="§"/>
            </a:pPr>
            <a:r>
              <a:rPr lang="en-US" sz="2800" dirty="0" smtClean="0">
                <a:solidFill>
                  <a:srgbClr val="FFFF00"/>
                </a:solidFill>
              </a:rPr>
              <a:t>Early-onset + long duration</a:t>
            </a:r>
          </a:p>
          <a:p>
            <a:pPr lvl="1">
              <a:lnSpc>
                <a:spcPct val="150000"/>
              </a:lnSpc>
              <a:buFont typeface="Wingdings" pitchFamily="2" charset="2"/>
              <a:buChar char="§"/>
            </a:pPr>
            <a:r>
              <a:rPr lang="en-US" sz="2800" dirty="0" smtClean="0">
                <a:solidFill>
                  <a:srgbClr val="FFFF00"/>
                </a:solidFill>
              </a:rPr>
              <a:t>Sexual side-effects</a:t>
            </a:r>
          </a:p>
          <a:p>
            <a:pPr>
              <a:lnSpc>
                <a:spcPct val="150000"/>
              </a:lnSpc>
              <a:buFont typeface="Wingdings" pitchFamily="2" charset="2"/>
              <a:buChar char="§"/>
            </a:pPr>
            <a:r>
              <a:rPr lang="en-US" sz="2800" dirty="0" smtClean="0"/>
              <a:t>Later onset</a:t>
            </a:r>
            <a:endParaRPr lang="en-US" sz="28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143000"/>
            <a:ext cx="5715000" cy="3323987"/>
          </a:xfrm>
          <a:prstGeom prst="rect">
            <a:avLst/>
          </a:prstGeom>
          <a:noFill/>
        </p:spPr>
        <p:txBody>
          <a:bodyPr wrap="square" rtlCol="0">
            <a:spAutoFit/>
          </a:bodyPr>
          <a:lstStyle/>
          <a:p>
            <a:pPr>
              <a:lnSpc>
                <a:spcPct val="150000"/>
              </a:lnSpc>
              <a:buFont typeface="Wingdings" pitchFamily="2" charset="2"/>
              <a:buChar char="§"/>
            </a:pPr>
            <a:r>
              <a:rPr lang="en-US" sz="2800" dirty="0" smtClean="0"/>
              <a:t>Early-onset + short duration</a:t>
            </a:r>
          </a:p>
          <a:p>
            <a:pPr>
              <a:lnSpc>
                <a:spcPct val="150000"/>
              </a:lnSpc>
              <a:buFont typeface="Wingdings" pitchFamily="2" charset="2"/>
              <a:buChar char="§"/>
            </a:pPr>
            <a:r>
              <a:rPr lang="en-US" sz="2800" dirty="0" smtClean="0"/>
              <a:t>Early-onset + long duration</a:t>
            </a:r>
          </a:p>
          <a:p>
            <a:pPr>
              <a:lnSpc>
                <a:spcPct val="150000"/>
              </a:lnSpc>
              <a:buFont typeface="Wingdings" pitchFamily="2" charset="2"/>
              <a:buChar char="§"/>
            </a:pPr>
            <a:r>
              <a:rPr lang="en-US" sz="2800" dirty="0" smtClean="0">
                <a:solidFill>
                  <a:srgbClr val="FFFF00"/>
                </a:solidFill>
              </a:rPr>
              <a:t>Later onset</a:t>
            </a:r>
          </a:p>
          <a:p>
            <a:pPr lvl="1">
              <a:lnSpc>
                <a:spcPct val="150000"/>
              </a:lnSpc>
              <a:buFont typeface="Wingdings" pitchFamily="2" charset="2"/>
              <a:buChar char="§"/>
            </a:pPr>
            <a:r>
              <a:rPr lang="en-US" sz="2800" dirty="0" smtClean="0">
                <a:solidFill>
                  <a:srgbClr val="FFFF00"/>
                </a:solidFill>
              </a:rPr>
              <a:t>Weight gain</a:t>
            </a:r>
          </a:p>
          <a:p>
            <a:pPr lvl="1">
              <a:lnSpc>
                <a:spcPct val="150000"/>
              </a:lnSpc>
              <a:buFont typeface="Wingdings" pitchFamily="2" charset="2"/>
              <a:buChar char="§"/>
            </a:pPr>
            <a:r>
              <a:rPr lang="en-US" sz="2800" dirty="0" smtClean="0">
                <a:solidFill>
                  <a:srgbClr val="FFFF00"/>
                </a:solidFill>
              </a:rPr>
              <a:t>Metabolic disturbances</a:t>
            </a:r>
            <a:endParaRPr lang="en-US" sz="2800"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Diagnosing MDD</a:t>
            </a:r>
            <a:endParaRPr lang="en-US" sz="3600" dirty="0"/>
          </a:p>
        </p:txBody>
      </p:sp>
      <p:sp>
        <p:nvSpPr>
          <p:cNvPr id="3" name="Content Placeholder 2"/>
          <p:cNvSpPr>
            <a:spLocks noGrp="1"/>
          </p:cNvSpPr>
          <p:nvPr>
            <p:ph idx="1"/>
          </p:nvPr>
        </p:nvSpPr>
        <p:spPr>
          <a:xfrm>
            <a:off x="914400" y="1295400"/>
            <a:ext cx="7772400" cy="4572000"/>
          </a:xfrm>
        </p:spPr>
        <p:txBody>
          <a:bodyPr>
            <a:normAutofit/>
          </a:bodyPr>
          <a:lstStyle/>
          <a:p>
            <a:r>
              <a:rPr lang="en-US" sz="2400" dirty="0" smtClean="0"/>
              <a:t>DSM-IV Criteria for Major Depressive Episode: Five or more of the following during same 2-week period</a:t>
            </a:r>
          </a:p>
          <a:p>
            <a:pPr lvl="1"/>
            <a:r>
              <a:rPr lang="en-US" sz="2000" dirty="0" smtClean="0"/>
              <a:t>Depressed mood most of day, nearly every day</a:t>
            </a:r>
          </a:p>
          <a:p>
            <a:pPr lvl="1"/>
            <a:r>
              <a:rPr lang="en-US" sz="2000" dirty="0" smtClean="0"/>
              <a:t>Markedly diminished interest or pleasure in all or almost all activities, most of day &amp; nearly every day</a:t>
            </a:r>
          </a:p>
          <a:p>
            <a:pPr lvl="1"/>
            <a:r>
              <a:rPr lang="en-US" sz="2000" dirty="0" smtClean="0"/>
              <a:t>Significant weight loss or gain, or appetite change</a:t>
            </a:r>
          </a:p>
          <a:p>
            <a:pPr lvl="1"/>
            <a:r>
              <a:rPr lang="en-US" sz="2000" dirty="0" smtClean="0"/>
              <a:t>Insomnia or hypersomnia nearly every day</a:t>
            </a:r>
          </a:p>
          <a:p>
            <a:pPr lvl="1"/>
            <a:r>
              <a:rPr lang="en-US" sz="2000" dirty="0" smtClean="0"/>
              <a:t>Observable psychomotor agitation or retardation nearly every day</a:t>
            </a:r>
          </a:p>
          <a:p>
            <a:pPr lvl="1"/>
            <a:r>
              <a:rPr lang="en-US" sz="2000" dirty="0" smtClean="0"/>
              <a:t>Fatigue or loss of energy nearly every day</a:t>
            </a:r>
          </a:p>
          <a:p>
            <a:pPr lvl="1"/>
            <a:r>
              <a:rPr lang="en-US" sz="2000" dirty="0" smtClean="0"/>
              <a:t>Feelings of worthlessness or excessive guilt nearly every day</a:t>
            </a:r>
          </a:p>
          <a:p>
            <a:pPr lvl="1"/>
            <a:r>
              <a:rPr lang="en-US" sz="2000" dirty="0" smtClean="0"/>
              <a:t>Diminished ability to think or concentrate; indecisiveness</a:t>
            </a:r>
          </a:p>
          <a:p>
            <a:pPr lvl="1"/>
            <a:r>
              <a:rPr lang="en-US" sz="2000" dirty="0" smtClean="0"/>
              <a:t>Recurrent thoughts of death, suicidal ideation, plan, or attempt</a:t>
            </a:r>
            <a:endParaRPr lang="en-US" sz="20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609600"/>
            <a:ext cx="6096000" cy="6063198"/>
          </a:xfrm>
          <a:prstGeom prst="rect">
            <a:avLst/>
          </a:prstGeom>
          <a:noFill/>
        </p:spPr>
        <p:txBody>
          <a:bodyPr wrap="square" rtlCol="0">
            <a:spAutoFit/>
          </a:bodyPr>
          <a:lstStyle/>
          <a:p>
            <a:pPr>
              <a:lnSpc>
                <a:spcPct val="150000"/>
              </a:lnSpc>
              <a:buFont typeface="Wingdings" pitchFamily="2" charset="2"/>
              <a:buChar char="§"/>
            </a:pPr>
            <a:r>
              <a:rPr lang="en-US" sz="2400" dirty="0" smtClean="0"/>
              <a:t>Discuss treatment expectations</a:t>
            </a:r>
          </a:p>
          <a:p>
            <a:pPr>
              <a:lnSpc>
                <a:spcPct val="150000"/>
              </a:lnSpc>
              <a:buFont typeface="Wingdings" pitchFamily="2" charset="2"/>
              <a:buChar char="§"/>
            </a:pPr>
            <a:r>
              <a:rPr lang="en-US" sz="2400" dirty="0" smtClean="0"/>
              <a:t>Discuss how to detect response &amp; remission</a:t>
            </a:r>
          </a:p>
          <a:p>
            <a:pPr>
              <a:lnSpc>
                <a:spcPct val="150000"/>
              </a:lnSpc>
              <a:buFont typeface="Wingdings" pitchFamily="2" charset="2"/>
              <a:buChar char="§"/>
            </a:pPr>
            <a:r>
              <a:rPr lang="en-US" sz="2400" dirty="0" smtClean="0"/>
              <a:t>Discuss treatment duration</a:t>
            </a:r>
          </a:p>
          <a:p>
            <a:pPr>
              <a:lnSpc>
                <a:spcPct val="150000"/>
              </a:lnSpc>
              <a:buFont typeface="Wingdings" pitchFamily="2" charset="2"/>
              <a:buChar char="§"/>
            </a:pPr>
            <a:r>
              <a:rPr lang="en-US" sz="2400" dirty="0" smtClean="0"/>
              <a:t>Discuss side-effects</a:t>
            </a:r>
          </a:p>
          <a:p>
            <a:pPr>
              <a:lnSpc>
                <a:spcPct val="150000"/>
              </a:lnSpc>
              <a:buFont typeface="Wingdings" pitchFamily="2" charset="2"/>
              <a:buChar char="§"/>
            </a:pPr>
            <a:r>
              <a:rPr lang="en-US" sz="2400" dirty="0" smtClean="0">
                <a:solidFill>
                  <a:srgbClr val="FFFF00"/>
                </a:solidFill>
              </a:rPr>
              <a:t>Discuss worsening</a:t>
            </a:r>
          </a:p>
          <a:p>
            <a:pPr>
              <a:lnSpc>
                <a:spcPct val="150000"/>
              </a:lnSpc>
              <a:buFont typeface="Wingdings" pitchFamily="2" charset="2"/>
              <a:buChar char="§"/>
            </a:pPr>
            <a:r>
              <a:rPr lang="en-US" sz="2400" dirty="0" smtClean="0"/>
              <a:t>Discuss drinking &amp; other drug use</a:t>
            </a:r>
          </a:p>
          <a:p>
            <a:pPr>
              <a:lnSpc>
                <a:spcPct val="150000"/>
              </a:lnSpc>
              <a:buFont typeface="Wingdings" pitchFamily="2" charset="2"/>
              <a:buChar char="§"/>
            </a:pPr>
            <a:r>
              <a:rPr lang="en-US" sz="2400" dirty="0" smtClean="0"/>
              <a:t>Start at the starting dose</a:t>
            </a:r>
          </a:p>
          <a:p>
            <a:pPr>
              <a:lnSpc>
                <a:spcPct val="150000"/>
              </a:lnSpc>
              <a:buFont typeface="Wingdings" pitchFamily="2" charset="2"/>
              <a:buChar char="§"/>
            </a:pPr>
            <a:r>
              <a:rPr lang="en-US" sz="2400" dirty="0" smtClean="0"/>
              <a:t>Follow-up in 2-3 weeks to reevaluate</a:t>
            </a:r>
          </a:p>
          <a:p>
            <a:pPr>
              <a:lnSpc>
                <a:spcPct val="150000"/>
              </a:lnSpc>
              <a:buFont typeface="Wingdings" pitchFamily="2" charset="2"/>
              <a:buChar char="§"/>
            </a:pPr>
            <a:r>
              <a:rPr lang="en-US" sz="2400" dirty="0" smtClean="0"/>
              <a:t>Push dosage to either remission, response, side-effects, or “maximum” </a:t>
            </a:r>
          </a:p>
          <a:p>
            <a:endParaRPr lang="en-US" sz="28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609600"/>
            <a:ext cx="6096000" cy="6063198"/>
          </a:xfrm>
          <a:prstGeom prst="rect">
            <a:avLst/>
          </a:prstGeom>
          <a:noFill/>
        </p:spPr>
        <p:txBody>
          <a:bodyPr wrap="square" rtlCol="0">
            <a:spAutoFit/>
          </a:bodyPr>
          <a:lstStyle/>
          <a:p>
            <a:pPr>
              <a:lnSpc>
                <a:spcPct val="150000"/>
              </a:lnSpc>
              <a:buFont typeface="Wingdings" pitchFamily="2" charset="2"/>
              <a:buChar char="§"/>
            </a:pPr>
            <a:r>
              <a:rPr lang="en-US" sz="2400" dirty="0" smtClean="0"/>
              <a:t>Discuss treatment expectations</a:t>
            </a:r>
          </a:p>
          <a:p>
            <a:pPr>
              <a:lnSpc>
                <a:spcPct val="150000"/>
              </a:lnSpc>
              <a:buFont typeface="Wingdings" pitchFamily="2" charset="2"/>
              <a:buChar char="§"/>
            </a:pPr>
            <a:r>
              <a:rPr lang="en-US" sz="2400" dirty="0" smtClean="0"/>
              <a:t>Discuss how to detect response &amp; remission</a:t>
            </a:r>
          </a:p>
          <a:p>
            <a:pPr>
              <a:lnSpc>
                <a:spcPct val="150000"/>
              </a:lnSpc>
              <a:buFont typeface="Wingdings" pitchFamily="2" charset="2"/>
              <a:buChar char="§"/>
            </a:pPr>
            <a:r>
              <a:rPr lang="en-US" sz="2400" dirty="0" smtClean="0"/>
              <a:t>Discuss treatment duration</a:t>
            </a:r>
          </a:p>
          <a:p>
            <a:pPr>
              <a:lnSpc>
                <a:spcPct val="150000"/>
              </a:lnSpc>
              <a:buFont typeface="Wingdings" pitchFamily="2" charset="2"/>
              <a:buChar char="§"/>
            </a:pPr>
            <a:r>
              <a:rPr lang="en-US" sz="2400" dirty="0" smtClean="0"/>
              <a:t>Discuss side-effects</a:t>
            </a:r>
          </a:p>
          <a:p>
            <a:pPr>
              <a:lnSpc>
                <a:spcPct val="150000"/>
              </a:lnSpc>
              <a:buFont typeface="Wingdings" pitchFamily="2" charset="2"/>
              <a:buChar char="§"/>
            </a:pPr>
            <a:r>
              <a:rPr lang="en-US" sz="2400" dirty="0" smtClean="0"/>
              <a:t>Discuss worsening</a:t>
            </a:r>
          </a:p>
          <a:p>
            <a:pPr>
              <a:lnSpc>
                <a:spcPct val="150000"/>
              </a:lnSpc>
              <a:buFont typeface="Wingdings" pitchFamily="2" charset="2"/>
              <a:buChar char="§"/>
            </a:pPr>
            <a:r>
              <a:rPr lang="en-US" sz="2400" dirty="0" smtClean="0">
                <a:solidFill>
                  <a:srgbClr val="FFFF00"/>
                </a:solidFill>
              </a:rPr>
              <a:t>Discuss drinking &amp; other drug use</a:t>
            </a:r>
          </a:p>
          <a:p>
            <a:pPr>
              <a:lnSpc>
                <a:spcPct val="150000"/>
              </a:lnSpc>
              <a:buFont typeface="Wingdings" pitchFamily="2" charset="2"/>
              <a:buChar char="§"/>
            </a:pPr>
            <a:r>
              <a:rPr lang="en-US" sz="2400" dirty="0" smtClean="0"/>
              <a:t>Start at the starting dose</a:t>
            </a:r>
          </a:p>
          <a:p>
            <a:pPr>
              <a:lnSpc>
                <a:spcPct val="150000"/>
              </a:lnSpc>
              <a:buFont typeface="Wingdings" pitchFamily="2" charset="2"/>
              <a:buChar char="§"/>
            </a:pPr>
            <a:r>
              <a:rPr lang="en-US" sz="2400" dirty="0" smtClean="0"/>
              <a:t>Follow-up in 2-3 weeks to reevaluate</a:t>
            </a:r>
          </a:p>
          <a:p>
            <a:pPr>
              <a:lnSpc>
                <a:spcPct val="150000"/>
              </a:lnSpc>
              <a:buFont typeface="Wingdings" pitchFamily="2" charset="2"/>
              <a:buChar char="§"/>
            </a:pPr>
            <a:r>
              <a:rPr lang="en-US" sz="2400" dirty="0" smtClean="0"/>
              <a:t>Push dosage to either remission, response, side-effects, or “maximum” </a:t>
            </a:r>
          </a:p>
          <a:p>
            <a:endParaRPr lang="en-US" sz="28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685800"/>
            <a:ext cx="6096000" cy="6063198"/>
          </a:xfrm>
          <a:prstGeom prst="rect">
            <a:avLst/>
          </a:prstGeom>
          <a:noFill/>
        </p:spPr>
        <p:txBody>
          <a:bodyPr wrap="square" rtlCol="0">
            <a:spAutoFit/>
          </a:bodyPr>
          <a:lstStyle/>
          <a:p>
            <a:pPr>
              <a:lnSpc>
                <a:spcPct val="150000"/>
              </a:lnSpc>
              <a:buFont typeface="Wingdings" pitchFamily="2" charset="2"/>
              <a:buChar char="§"/>
            </a:pPr>
            <a:r>
              <a:rPr lang="en-US" sz="2400" dirty="0" smtClean="0"/>
              <a:t>Discuss treatment expectations</a:t>
            </a:r>
          </a:p>
          <a:p>
            <a:pPr>
              <a:lnSpc>
                <a:spcPct val="150000"/>
              </a:lnSpc>
              <a:buFont typeface="Wingdings" pitchFamily="2" charset="2"/>
              <a:buChar char="§"/>
            </a:pPr>
            <a:r>
              <a:rPr lang="en-US" sz="2400" dirty="0" smtClean="0"/>
              <a:t>Discuss how to detect response &amp; remission</a:t>
            </a:r>
          </a:p>
          <a:p>
            <a:pPr>
              <a:lnSpc>
                <a:spcPct val="150000"/>
              </a:lnSpc>
              <a:buFont typeface="Wingdings" pitchFamily="2" charset="2"/>
              <a:buChar char="§"/>
            </a:pPr>
            <a:r>
              <a:rPr lang="en-US" sz="2400" dirty="0" smtClean="0"/>
              <a:t>Discuss treatment duration</a:t>
            </a:r>
          </a:p>
          <a:p>
            <a:pPr>
              <a:lnSpc>
                <a:spcPct val="150000"/>
              </a:lnSpc>
              <a:buFont typeface="Wingdings" pitchFamily="2" charset="2"/>
              <a:buChar char="§"/>
            </a:pPr>
            <a:r>
              <a:rPr lang="en-US" sz="2400" dirty="0" smtClean="0"/>
              <a:t>Discuss side-effects</a:t>
            </a:r>
          </a:p>
          <a:p>
            <a:pPr>
              <a:lnSpc>
                <a:spcPct val="150000"/>
              </a:lnSpc>
              <a:buFont typeface="Wingdings" pitchFamily="2" charset="2"/>
              <a:buChar char="§"/>
            </a:pPr>
            <a:r>
              <a:rPr lang="en-US" sz="2400" dirty="0" smtClean="0"/>
              <a:t>Discuss worsening</a:t>
            </a:r>
          </a:p>
          <a:p>
            <a:pPr>
              <a:lnSpc>
                <a:spcPct val="150000"/>
              </a:lnSpc>
              <a:buFont typeface="Wingdings" pitchFamily="2" charset="2"/>
              <a:buChar char="§"/>
            </a:pPr>
            <a:r>
              <a:rPr lang="en-US" sz="2400" dirty="0" smtClean="0"/>
              <a:t>Discuss drinking &amp; other drug use</a:t>
            </a:r>
          </a:p>
          <a:p>
            <a:pPr>
              <a:lnSpc>
                <a:spcPct val="150000"/>
              </a:lnSpc>
              <a:buFont typeface="Wingdings" pitchFamily="2" charset="2"/>
              <a:buChar char="§"/>
            </a:pPr>
            <a:r>
              <a:rPr lang="en-US" sz="2400" dirty="0" smtClean="0">
                <a:solidFill>
                  <a:srgbClr val="FFFF00"/>
                </a:solidFill>
              </a:rPr>
              <a:t>Start at the starting dose</a:t>
            </a:r>
          </a:p>
          <a:p>
            <a:pPr>
              <a:lnSpc>
                <a:spcPct val="150000"/>
              </a:lnSpc>
              <a:buFont typeface="Wingdings" pitchFamily="2" charset="2"/>
              <a:buChar char="§"/>
            </a:pPr>
            <a:r>
              <a:rPr lang="en-US" sz="2400" dirty="0" smtClean="0"/>
              <a:t>Follow-up in 2-3 weeks to reevaluate</a:t>
            </a:r>
          </a:p>
          <a:p>
            <a:pPr>
              <a:lnSpc>
                <a:spcPct val="150000"/>
              </a:lnSpc>
              <a:buFont typeface="Wingdings" pitchFamily="2" charset="2"/>
              <a:buChar char="§"/>
            </a:pPr>
            <a:r>
              <a:rPr lang="en-US" sz="2400" dirty="0" smtClean="0"/>
              <a:t>Push dosage to either remission, response, side-effects, or “maximum” </a:t>
            </a:r>
          </a:p>
          <a:p>
            <a:endParaRPr lang="en-US" sz="28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685800"/>
            <a:ext cx="6096000" cy="6063198"/>
          </a:xfrm>
          <a:prstGeom prst="rect">
            <a:avLst/>
          </a:prstGeom>
          <a:noFill/>
        </p:spPr>
        <p:txBody>
          <a:bodyPr wrap="square" rtlCol="0">
            <a:spAutoFit/>
          </a:bodyPr>
          <a:lstStyle/>
          <a:p>
            <a:pPr>
              <a:lnSpc>
                <a:spcPct val="150000"/>
              </a:lnSpc>
              <a:buFont typeface="Wingdings" pitchFamily="2" charset="2"/>
              <a:buChar char="§"/>
            </a:pPr>
            <a:r>
              <a:rPr lang="en-US" sz="2400" dirty="0" smtClean="0"/>
              <a:t>Discuss treatment expectations</a:t>
            </a:r>
          </a:p>
          <a:p>
            <a:pPr>
              <a:lnSpc>
                <a:spcPct val="150000"/>
              </a:lnSpc>
              <a:buFont typeface="Wingdings" pitchFamily="2" charset="2"/>
              <a:buChar char="§"/>
            </a:pPr>
            <a:r>
              <a:rPr lang="en-US" sz="2400" dirty="0" smtClean="0"/>
              <a:t>Discuss how to detect response &amp; remission</a:t>
            </a:r>
          </a:p>
          <a:p>
            <a:pPr>
              <a:lnSpc>
                <a:spcPct val="150000"/>
              </a:lnSpc>
              <a:buFont typeface="Wingdings" pitchFamily="2" charset="2"/>
              <a:buChar char="§"/>
            </a:pPr>
            <a:r>
              <a:rPr lang="en-US" sz="2400" dirty="0" smtClean="0"/>
              <a:t>Discuss treatment duration</a:t>
            </a:r>
          </a:p>
          <a:p>
            <a:pPr>
              <a:lnSpc>
                <a:spcPct val="150000"/>
              </a:lnSpc>
              <a:buFont typeface="Wingdings" pitchFamily="2" charset="2"/>
              <a:buChar char="§"/>
            </a:pPr>
            <a:r>
              <a:rPr lang="en-US" sz="2400" dirty="0" smtClean="0"/>
              <a:t>Discuss side-effects</a:t>
            </a:r>
          </a:p>
          <a:p>
            <a:pPr>
              <a:lnSpc>
                <a:spcPct val="150000"/>
              </a:lnSpc>
              <a:buFont typeface="Wingdings" pitchFamily="2" charset="2"/>
              <a:buChar char="§"/>
            </a:pPr>
            <a:r>
              <a:rPr lang="en-US" sz="2400" dirty="0" smtClean="0"/>
              <a:t>Discuss worsening</a:t>
            </a:r>
          </a:p>
          <a:p>
            <a:pPr>
              <a:lnSpc>
                <a:spcPct val="150000"/>
              </a:lnSpc>
              <a:buFont typeface="Wingdings" pitchFamily="2" charset="2"/>
              <a:buChar char="§"/>
            </a:pPr>
            <a:r>
              <a:rPr lang="en-US" sz="2400" dirty="0" smtClean="0"/>
              <a:t>Discuss drinking &amp; other drug use</a:t>
            </a:r>
          </a:p>
          <a:p>
            <a:pPr>
              <a:lnSpc>
                <a:spcPct val="150000"/>
              </a:lnSpc>
              <a:buFont typeface="Wingdings" pitchFamily="2" charset="2"/>
              <a:buChar char="§"/>
            </a:pPr>
            <a:r>
              <a:rPr lang="en-US" sz="2400" dirty="0" smtClean="0"/>
              <a:t>Start at the starting dose</a:t>
            </a:r>
          </a:p>
          <a:p>
            <a:pPr>
              <a:lnSpc>
                <a:spcPct val="150000"/>
              </a:lnSpc>
              <a:buFont typeface="Wingdings" pitchFamily="2" charset="2"/>
              <a:buChar char="§"/>
            </a:pPr>
            <a:r>
              <a:rPr lang="en-US" sz="2400" dirty="0" smtClean="0">
                <a:solidFill>
                  <a:srgbClr val="FFFF00"/>
                </a:solidFill>
              </a:rPr>
              <a:t>Follow-up in 2-3 weeks to reevaluate</a:t>
            </a:r>
          </a:p>
          <a:p>
            <a:pPr>
              <a:lnSpc>
                <a:spcPct val="150000"/>
              </a:lnSpc>
              <a:buFont typeface="Wingdings" pitchFamily="2" charset="2"/>
              <a:buChar char="§"/>
            </a:pPr>
            <a:r>
              <a:rPr lang="en-US" sz="2400" dirty="0" smtClean="0"/>
              <a:t>Push dosage to either remission, response, side-effects, or “maximum” </a:t>
            </a:r>
          </a:p>
          <a:p>
            <a:endParaRPr lang="en-US" sz="28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828800"/>
            <a:ext cx="6172200" cy="2246769"/>
          </a:xfrm>
          <a:prstGeom prst="rect">
            <a:avLst/>
          </a:prstGeom>
          <a:noFill/>
        </p:spPr>
        <p:txBody>
          <a:bodyPr wrap="square" rtlCol="0">
            <a:spAutoFit/>
          </a:bodyPr>
          <a:lstStyle/>
          <a:p>
            <a:r>
              <a:rPr lang="en-US" sz="2000" i="1" dirty="0" smtClean="0"/>
              <a:t>The American College of Physicians recommends that clinicians assess patient status, therapeutic response,</a:t>
            </a:r>
          </a:p>
          <a:p>
            <a:r>
              <a:rPr lang="en-US" sz="2000" i="1" dirty="0" smtClean="0"/>
              <a:t>and adverse effects of antidepressant therapy on a regular basis beginning within 1 to 2 weeks of initiation of therapy (Grade: strong recommendation; moderate-quality evidence). </a:t>
            </a:r>
          </a:p>
          <a:p>
            <a:pPr algn="r"/>
            <a:r>
              <a:rPr lang="en-US" sz="2000" i="1" dirty="0" smtClean="0"/>
              <a:t>Ann Intern Med. 2008;149:725-733</a:t>
            </a:r>
            <a:endParaRPr lang="en-US" sz="20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04800"/>
            <a:ext cx="6096000" cy="7171194"/>
          </a:xfrm>
          <a:prstGeom prst="rect">
            <a:avLst/>
          </a:prstGeom>
          <a:noFill/>
        </p:spPr>
        <p:txBody>
          <a:bodyPr wrap="square" rtlCol="0">
            <a:spAutoFit/>
          </a:bodyPr>
          <a:lstStyle/>
          <a:p>
            <a:pPr>
              <a:lnSpc>
                <a:spcPct val="150000"/>
              </a:lnSpc>
              <a:buFont typeface="Wingdings" pitchFamily="2" charset="2"/>
              <a:buChar char="§"/>
            </a:pPr>
            <a:r>
              <a:rPr lang="en-US" sz="2400" dirty="0" smtClean="0"/>
              <a:t>Discuss treatment expectations</a:t>
            </a:r>
          </a:p>
          <a:p>
            <a:pPr>
              <a:lnSpc>
                <a:spcPct val="150000"/>
              </a:lnSpc>
              <a:buFont typeface="Wingdings" pitchFamily="2" charset="2"/>
              <a:buChar char="§"/>
            </a:pPr>
            <a:r>
              <a:rPr lang="en-US" sz="2400" dirty="0" smtClean="0"/>
              <a:t>Discuss how to detect response &amp; remission</a:t>
            </a:r>
          </a:p>
          <a:p>
            <a:pPr>
              <a:lnSpc>
                <a:spcPct val="150000"/>
              </a:lnSpc>
              <a:buFont typeface="Wingdings" pitchFamily="2" charset="2"/>
              <a:buChar char="§"/>
            </a:pPr>
            <a:r>
              <a:rPr lang="en-US" sz="2400" dirty="0" smtClean="0"/>
              <a:t>Discuss treatment duration</a:t>
            </a:r>
          </a:p>
          <a:p>
            <a:pPr>
              <a:lnSpc>
                <a:spcPct val="150000"/>
              </a:lnSpc>
              <a:buFont typeface="Wingdings" pitchFamily="2" charset="2"/>
              <a:buChar char="§"/>
            </a:pPr>
            <a:r>
              <a:rPr lang="en-US" sz="2400" dirty="0" smtClean="0"/>
              <a:t>Discuss side-effects</a:t>
            </a:r>
          </a:p>
          <a:p>
            <a:pPr>
              <a:lnSpc>
                <a:spcPct val="150000"/>
              </a:lnSpc>
              <a:buFont typeface="Wingdings" pitchFamily="2" charset="2"/>
              <a:buChar char="§"/>
            </a:pPr>
            <a:r>
              <a:rPr lang="en-US" sz="2400" dirty="0" smtClean="0"/>
              <a:t>Discuss worsening</a:t>
            </a:r>
          </a:p>
          <a:p>
            <a:pPr>
              <a:lnSpc>
                <a:spcPct val="150000"/>
              </a:lnSpc>
              <a:buFont typeface="Wingdings" pitchFamily="2" charset="2"/>
              <a:buChar char="§"/>
            </a:pPr>
            <a:r>
              <a:rPr lang="en-US" sz="2400" dirty="0" smtClean="0"/>
              <a:t>Discuss drinking &amp; other drug use</a:t>
            </a:r>
          </a:p>
          <a:p>
            <a:pPr>
              <a:lnSpc>
                <a:spcPct val="150000"/>
              </a:lnSpc>
              <a:buFont typeface="Wingdings" pitchFamily="2" charset="2"/>
              <a:buChar char="§"/>
            </a:pPr>
            <a:r>
              <a:rPr lang="en-US" sz="2400" dirty="0" smtClean="0"/>
              <a:t>Start at the starting dose</a:t>
            </a:r>
          </a:p>
          <a:p>
            <a:pPr>
              <a:lnSpc>
                <a:spcPct val="150000"/>
              </a:lnSpc>
              <a:buFont typeface="Wingdings" pitchFamily="2" charset="2"/>
              <a:buChar char="§"/>
            </a:pPr>
            <a:r>
              <a:rPr lang="en-US" sz="2400" dirty="0" smtClean="0">
                <a:solidFill>
                  <a:srgbClr val="FFFF00"/>
                </a:solidFill>
              </a:rPr>
              <a:t>Follow-up in 2-3 weeks to reevaluate – response, worsening, side-effects, suicidality, correct diagnosis?</a:t>
            </a:r>
          </a:p>
          <a:p>
            <a:pPr>
              <a:lnSpc>
                <a:spcPct val="150000"/>
              </a:lnSpc>
              <a:buFont typeface="Wingdings" pitchFamily="2" charset="2"/>
              <a:buChar char="§"/>
            </a:pPr>
            <a:r>
              <a:rPr lang="en-US" sz="2400" dirty="0" smtClean="0"/>
              <a:t>Push dosage to either remission, response, side-effects, or “maximum” </a:t>
            </a:r>
          </a:p>
          <a:p>
            <a:endParaRPr lang="en-US" sz="28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685800"/>
            <a:ext cx="6096000" cy="6063198"/>
          </a:xfrm>
          <a:prstGeom prst="rect">
            <a:avLst/>
          </a:prstGeom>
          <a:noFill/>
        </p:spPr>
        <p:txBody>
          <a:bodyPr wrap="square" rtlCol="0">
            <a:spAutoFit/>
          </a:bodyPr>
          <a:lstStyle/>
          <a:p>
            <a:pPr>
              <a:lnSpc>
                <a:spcPct val="150000"/>
              </a:lnSpc>
              <a:buFont typeface="Wingdings" pitchFamily="2" charset="2"/>
              <a:buChar char="§"/>
            </a:pPr>
            <a:r>
              <a:rPr lang="en-US" sz="2400" dirty="0" smtClean="0"/>
              <a:t>Discuss treatment expectations</a:t>
            </a:r>
          </a:p>
          <a:p>
            <a:pPr>
              <a:lnSpc>
                <a:spcPct val="150000"/>
              </a:lnSpc>
              <a:buFont typeface="Wingdings" pitchFamily="2" charset="2"/>
              <a:buChar char="§"/>
            </a:pPr>
            <a:r>
              <a:rPr lang="en-US" sz="2400" dirty="0" smtClean="0"/>
              <a:t>Discuss how to detect response &amp; remission</a:t>
            </a:r>
          </a:p>
          <a:p>
            <a:pPr>
              <a:lnSpc>
                <a:spcPct val="150000"/>
              </a:lnSpc>
              <a:buFont typeface="Wingdings" pitchFamily="2" charset="2"/>
              <a:buChar char="§"/>
            </a:pPr>
            <a:r>
              <a:rPr lang="en-US" sz="2400" dirty="0" smtClean="0"/>
              <a:t>Discuss treatment duration</a:t>
            </a:r>
          </a:p>
          <a:p>
            <a:pPr>
              <a:lnSpc>
                <a:spcPct val="150000"/>
              </a:lnSpc>
              <a:buFont typeface="Wingdings" pitchFamily="2" charset="2"/>
              <a:buChar char="§"/>
            </a:pPr>
            <a:r>
              <a:rPr lang="en-US" sz="2400" dirty="0" smtClean="0"/>
              <a:t>Discuss side-effects</a:t>
            </a:r>
          </a:p>
          <a:p>
            <a:pPr>
              <a:lnSpc>
                <a:spcPct val="150000"/>
              </a:lnSpc>
              <a:buFont typeface="Wingdings" pitchFamily="2" charset="2"/>
              <a:buChar char="§"/>
            </a:pPr>
            <a:r>
              <a:rPr lang="en-US" sz="2400" dirty="0" smtClean="0"/>
              <a:t>Discuss worsening</a:t>
            </a:r>
          </a:p>
          <a:p>
            <a:pPr>
              <a:lnSpc>
                <a:spcPct val="150000"/>
              </a:lnSpc>
              <a:buFont typeface="Wingdings" pitchFamily="2" charset="2"/>
              <a:buChar char="§"/>
            </a:pPr>
            <a:r>
              <a:rPr lang="en-US" sz="2400" dirty="0" smtClean="0"/>
              <a:t>Discuss drinking &amp; other drug use</a:t>
            </a:r>
          </a:p>
          <a:p>
            <a:pPr>
              <a:lnSpc>
                <a:spcPct val="150000"/>
              </a:lnSpc>
              <a:buFont typeface="Wingdings" pitchFamily="2" charset="2"/>
              <a:buChar char="§"/>
            </a:pPr>
            <a:r>
              <a:rPr lang="en-US" sz="2400" dirty="0" smtClean="0"/>
              <a:t>Start at the starting dose</a:t>
            </a:r>
          </a:p>
          <a:p>
            <a:pPr>
              <a:lnSpc>
                <a:spcPct val="150000"/>
              </a:lnSpc>
              <a:buFont typeface="Wingdings" pitchFamily="2" charset="2"/>
              <a:buChar char="§"/>
            </a:pPr>
            <a:r>
              <a:rPr lang="en-US" sz="2400" dirty="0" smtClean="0"/>
              <a:t>Follow-up in 2-3 weeks to reevaluate</a:t>
            </a:r>
          </a:p>
          <a:p>
            <a:pPr>
              <a:lnSpc>
                <a:spcPct val="150000"/>
              </a:lnSpc>
              <a:buFont typeface="Wingdings" pitchFamily="2" charset="2"/>
              <a:buChar char="§"/>
            </a:pPr>
            <a:r>
              <a:rPr lang="en-US" sz="2400" dirty="0" smtClean="0">
                <a:solidFill>
                  <a:srgbClr val="FFFF00"/>
                </a:solidFill>
              </a:rPr>
              <a:t>Push dosage to either remission, response, side-effects, or “maximum” </a:t>
            </a:r>
          </a:p>
          <a:p>
            <a:endParaRPr lang="en-US" sz="28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457200"/>
            <a:ext cx="6096000" cy="6617196"/>
          </a:xfrm>
          <a:prstGeom prst="rect">
            <a:avLst/>
          </a:prstGeom>
          <a:noFill/>
        </p:spPr>
        <p:txBody>
          <a:bodyPr wrap="square" rtlCol="0">
            <a:spAutoFit/>
          </a:bodyPr>
          <a:lstStyle/>
          <a:p>
            <a:pPr>
              <a:lnSpc>
                <a:spcPct val="150000"/>
              </a:lnSpc>
              <a:buFont typeface="Wingdings" pitchFamily="2" charset="2"/>
              <a:buChar char="§"/>
            </a:pPr>
            <a:r>
              <a:rPr lang="en-US" sz="2400" dirty="0" smtClean="0"/>
              <a:t>Discuss treatment expectations</a:t>
            </a:r>
          </a:p>
          <a:p>
            <a:pPr>
              <a:lnSpc>
                <a:spcPct val="150000"/>
              </a:lnSpc>
              <a:buFont typeface="Wingdings" pitchFamily="2" charset="2"/>
              <a:buChar char="§"/>
            </a:pPr>
            <a:r>
              <a:rPr lang="en-US" sz="2400" dirty="0" smtClean="0"/>
              <a:t>Discuss how to detect response &amp; remission</a:t>
            </a:r>
          </a:p>
          <a:p>
            <a:pPr>
              <a:lnSpc>
                <a:spcPct val="150000"/>
              </a:lnSpc>
              <a:buFont typeface="Wingdings" pitchFamily="2" charset="2"/>
              <a:buChar char="§"/>
            </a:pPr>
            <a:r>
              <a:rPr lang="en-US" sz="2400" dirty="0" smtClean="0"/>
              <a:t>Discuss treatment duration</a:t>
            </a:r>
          </a:p>
          <a:p>
            <a:pPr>
              <a:lnSpc>
                <a:spcPct val="150000"/>
              </a:lnSpc>
              <a:buFont typeface="Wingdings" pitchFamily="2" charset="2"/>
              <a:buChar char="§"/>
            </a:pPr>
            <a:r>
              <a:rPr lang="en-US" sz="2400" dirty="0" smtClean="0"/>
              <a:t>Discuss side-effects</a:t>
            </a:r>
          </a:p>
          <a:p>
            <a:pPr>
              <a:lnSpc>
                <a:spcPct val="150000"/>
              </a:lnSpc>
              <a:buFont typeface="Wingdings" pitchFamily="2" charset="2"/>
              <a:buChar char="§"/>
            </a:pPr>
            <a:r>
              <a:rPr lang="en-US" sz="2400" dirty="0" smtClean="0"/>
              <a:t>Discuss worsening</a:t>
            </a:r>
          </a:p>
          <a:p>
            <a:pPr>
              <a:lnSpc>
                <a:spcPct val="150000"/>
              </a:lnSpc>
              <a:buFont typeface="Wingdings" pitchFamily="2" charset="2"/>
              <a:buChar char="§"/>
            </a:pPr>
            <a:r>
              <a:rPr lang="en-US" sz="2400" dirty="0" smtClean="0"/>
              <a:t>Discuss drinking &amp; other drug use</a:t>
            </a:r>
          </a:p>
          <a:p>
            <a:pPr>
              <a:lnSpc>
                <a:spcPct val="150000"/>
              </a:lnSpc>
              <a:buFont typeface="Wingdings" pitchFamily="2" charset="2"/>
              <a:buChar char="§"/>
            </a:pPr>
            <a:r>
              <a:rPr lang="en-US" sz="2400" dirty="0" smtClean="0"/>
              <a:t>Start at the starting dose</a:t>
            </a:r>
          </a:p>
          <a:p>
            <a:pPr>
              <a:lnSpc>
                <a:spcPct val="150000"/>
              </a:lnSpc>
              <a:buFont typeface="Wingdings" pitchFamily="2" charset="2"/>
              <a:buChar char="§"/>
            </a:pPr>
            <a:r>
              <a:rPr lang="en-US" sz="2400" dirty="0" smtClean="0"/>
              <a:t>Follow-up in 2-3 weeks to reevaluate</a:t>
            </a:r>
          </a:p>
          <a:p>
            <a:pPr>
              <a:lnSpc>
                <a:spcPct val="150000"/>
              </a:lnSpc>
              <a:buFont typeface="Wingdings" pitchFamily="2" charset="2"/>
              <a:buChar char="§"/>
            </a:pPr>
            <a:r>
              <a:rPr lang="en-US" sz="2400" dirty="0" smtClean="0"/>
              <a:t>Push dosage to either remission, response, side-effects, or “maximum” </a:t>
            </a:r>
          </a:p>
          <a:p>
            <a:pPr>
              <a:lnSpc>
                <a:spcPct val="150000"/>
              </a:lnSpc>
              <a:buFont typeface="Wingdings" pitchFamily="2" charset="2"/>
              <a:buChar char="§"/>
            </a:pPr>
            <a:r>
              <a:rPr lang="en-US" sz="2400" dirty="0" smtClean="0">
                <a:solidFill>
                  <a:srgbClr val="FFFF00"/>
                </a:solidFill>
              </a:rPr>
              <a:t>Side-effects – consider treating</a:t>
            </a:r>
          </a:p>
          <a:p>
            <a:endParaRPr lang="en-US" sz="28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long a trial?</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long a trial?</a:t>
            </a:r>
            <a:endParaRPr lang="en-US" dirty="0"/>
          </a:p>
        </p:txBody>
      </p:sp>
      <p:sp>
        <p:nvSpPr>
          <p:cNvPr id="3" name="Content Placeholder 2"/>
          <p:cNvSpPr>
            <a:spLocks noGrp="1"/>
          </p:cNvSpPr>
          <p:nvPr>
            <p:ph idx="1"/>
          </p:nvPr>
        </p:nvSpPr>
        <p:spPr/>
        <p:txBody>
          <a:bodyPr/>
          <a:lstStyle/>
          <a:p>
            <a:r>
              <a:rPr lang="en-US" dirty="0" smtClean="0"/>
              <a:t>It depends on whether there is improvement, i.e. a response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Diagnosing MDD</a:t>
            </a:r>
            <a:endParaRPr lang="en-US" sz="3600" dirty="0"/>
          </a:p>
        </p:txBody>
      </p:sp>
      <p:sp>
        <p:nvSpPr>
          <p:cNvPr id="3" name="Content Placeholder 2"/>
          <p:cNvSpPr>
            <a:spLocks noGrp="1"/>
          </p:cNvSpPr>
          <p:nvPr>
            <p:ph idx="1"/>
          </p:nvPr>
        </p:nvSpPr>
        <p:spPr>
          <a:xfrm>
            <a:off x="914400" y="1295400"/>
            <a:ext cx="7772400" cy="4572000"/>
          </a:xfrm>
        </p:spPr>
        <p:txBody>
          <a:bodyPr>
            <a:normAutofit/>
          </a:bodyPr>
          <a:lstStyle/>
          <a:p>
            <a:r>
              <a:rPr lang="en-US" sz="2400" dirty="0" smtClean="0"/>
              <a:t>DSM-IV Criteria for Major Depressive Episode: Five or more of the following during same 2-week period</a:t>
            </a:r>
          </a:p>
          <a:p>
            <a:pPr lvl="1"/>
            <a:r>
              <a:rPr lang="en-US" sz="2000" dirty="0" smtClean="0">
                <a:solidFill>
                  <a:srgbClr val="FFFF00"/>
                </a:solidFill>
              </a:rPr>
              <a:t>Depressed mood most of day, nearly every day</a:t>
            </a:r>
          </a:p>
          <a:p>
            <a:pPr lvl="1"/>
            <a:r>
              <a:rPr lang="en-US" sz="2000" dirty="0" smtClean="0"/>
              <a:t>Markedly diminished interest or pleasure in all or almost all activities, most of day &amp; nearly every day</a:t>
            </a:r>
          </a:p>
          <a:p>
            <a:pPr lvl="1"/>
            <a:r>
              <a:rPr lang="en-US" sz="2000" dirty="0" smtClean="0"/>
              <a:t>Significant weight loss or gain, or appetite change</a:t>
            </a:r>
          </a:p>
          <a:p>
            <a:pPr lvl="1"/>
            <a:r>
              <a:rPr lang="en-US" sz="2000" dirty="0" smtClean="0"/>
              <a:t>Insomnia or hypersomnia nearly every day</a:t>
            </a:r>
          </a:p>
          <a:p>
            <a:pPr lvl="1"/>
            <a:r>
              <a:rPr lang="en-US" sz="2000" dirty="0" smtClean="0"/>
              <a:t>Observable psychomotor agitation or retardation nearly every day</a:t>
            </a:r>
          </a:p>
          <a:p>
            <a:pPr lvl="1"/>
            <a:r>
              <a:rPr lang="en-US" sz="2000" dirty="0" smtClean="0"/>
              <a:t>Fatigue or loss of energy nearly every day</a:t>
            </a:r>
          </a:p>
          <a:p>
            <a:pPr lvl="1"/>
            <a:r>
              <a:rPr lang="en-US" sz="2000" dirty="0" smtClean="0"/>
              <a:t>Feelings of worthlessness or excessive guilt nearly every day</a:t>
            </a:r>
          </a:p>
          <a:p>
            <a:pPr lvl="1"/>
            <a:r>
              <a:rPr lang="en-US" sz="2000" dirty="0" smtClean="0"/>
              <a:t>Diminished ability to think or concentrate; indecisiveness</a:t>
            </a:r>
          </a:p>
          <a:p>
            <a:pPr lvl="1"/>
            <a:r>
              <a:rPr lang="en-US" sz="2000" dirty="0" smtClean="0"/>
              <a:t>Recurrent thoughts of death, suicidal ideation, plan, or attempt</a:t>
            </a:r>
            <a:endParaRPr lang="en-US" sz="20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long a trial?</a:t>
            </a:r>
            <a:endParaRPr lang="en-US" dirty="0"/>
          </a:p>
        </p:txBody>
      </p:sp>
      <p:sp>
        <p:nvSpPr>
          <p:cNvPr id="3" name="Content Placeholder 2"/>
          <p:cNvSpPr>
            <a:spLocks noGrp="1"/>
          </p:cNvSpPr>
          <p:nvPr>
            <p:ph idx="1"/>
          </p:nvPr>
        </p:nvSpPr>
        <p:spPr/>
        <p:txBody>
          <a:bodyPr/>
          <a:lstStyle/>
          <a:p>
            <a:r>
              <a:rPr lang="en-US" dirty="0" smtClean="0"/>
              <a:t>It depends on whether there is improvement, i.e. a response</a:t>
            </a:r>
          </a:p>
          <a:p>
            <a:r>
              <a:rPr lang="en-US" dirty="0" smtClean="0"/>
              <a:t>Probably pointless to continue any treatment that isn’t working beyond four weeks (assuming adequate dosing)</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long a trial?</a:t>
            </a:r>
            <a:endParaRPr lang="en-US" dirty="0"/>
          </a:p>
        </p:txBody>
      </p:sp>
      <p:sp>
        <p:nvSpPr>
          <p:cNvPr id="3" name="Content Placeholder 2"/>
          <p:cNvSpPr>
            <a:spLocks noGrp="1"/>
          </p:cNvSpPr>
          <p:nvPr>
            <p:ph idx="1"/>
          </p:nvPr>
        </p:nvSpPr>
        <p:spPr/>
        <p:txBody>
          <a:bodyPr/>
          <a:lstStyle/>
          <a:p>
            <a:r>
              <a:rPr lang="en-US" dirty="0" smtClean="0"/>
              <a:t>It depends on whether there is improvement, i.e. a response</a:t>
            </a:r>
          </a:p>
          <a:p>
            <a:r>
              <a:rPr lang="en-US" dirty="0" smtClean="0"/>
              <a:t>Probably pointless to continue any treatment that isn’t working beyond four weeks (assuming adequate dosing)</a:t>
            </a:r>
          </a:p>
          <a:p>
            <a:r>
              <a:rPr lang="en-US" dirty="0" smtClean="0"/>
              <a:t>Remission may, and often does, take 8 weeks or longer</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762000"/>
            <a:ext cx="5715000" cy="5770811"/>
          </a:xfrm>
          <a:prstGeom prst="rect">
            <a:avLst/>
          </a:prstGeom>
          <a:noFill/>
        </p:spPr>
        <p:txBody>
          <a:bodyPr wrap="square" rtlCol="0">
            <a:spAutoFit/>
          </a:bodyPr>
          <a:lstStyle/>
          <a:p>
            <a:pPr>
              <a:lnSpc>
                <a:spcPct val="150000"/>
              </a:lnSpc>
            </a:pPr>
            <a:r>
              <a:rPr lang="en-US" sz="3600" i="1" dirty="0" smtClean="0"/>
              <a:t>In summary-</a:t>
            </a:r>
          </a:p>
          <a:p>
            <a:pPr>
              <a:lnSpc>
                <a:spcPct val="150000"/>
              </a:lnSpc>
              <a:buFont typeface="Arial" pitchFamily="34" charset="0"/>
              <a:buChar char="•"/>
            </a:pPr>
            <a:r>
              <a:rPr lang="en-US" sz="3000" dirty="0" smtClean="0"/>
              <a:t>Diagnosis</a:t>
            </a:r>
          </a:p>
          <a:p>
            <a:pPr>
              <a:lnSpc>
                <a:spcPct val="150000"/>
              </a:lnSpc>
              <a:buFont typeface="Arial" pitchFamily="34" charset="0"/>
              <a:buChar char="•"/>
            </a:pPr>
            <a:r>
              <a:rPr lang="en-US" sz="3000" dirty="0" smtClean="0"/>
              <a:t>Keep it simple</a:t>
            </a:r>
          </a:p>
          <a:p>
            <a:pPr>
              <a:lnSpc>
                <a:spcPct val="150000"/>
              </a:lnSpc>
              <a:buFont typeface="Arial" pitchFamily="34" charset="0"/>
              <a:buChar char="•"/>
            </a:pPr>
            <a:r>
              <a:rPr lang="en-US" sz="3000" dirty="0" smtClean="0"/>
              <a:t>Dose adequately</a:t>
            </a:r>
          </a:p>
          <a:p>
            <a:pPr>
              <a:lnSpc>
                <a:spcPct val="150000"/>
              </a:lnSpc>
              <a:buFont typeface="Arial" pitchFamily="34" charset="0"/>
              <a:buChar char="•"/>
            </a:pPr>
            <a:r>
              <a:rPr lang="en-US" sz="3000" dirty="0" smtClean="0"/>
              <a:t>Strive for remission</a:t>
            </a:r>
          </a:p>
          <a:p>
            <a:pPr>
              <a:lnSpc>
                <a:spcPct val="150000"/>
              </a:lnSpc>
              <a:buFont typeface="Arial" pitchFamily="34" charset="0"/>
              <a:buChar char="•"/>
            </a:pPr>
            <a:r>
              <a:rPr lang="en-US" sz="3000" dirty="0" smtClean="0"/>
              <a:t>Follow appropriately, reevaluate everything</a:t>
            </a:r>
          </a:p>
          <a:p>
            <a:pPr>
              <a:lnSpc>
                <a:spcPct val="150000"/>
              </a:lnSpc>
              <a:buFont typeface="Arial" pitchFamily="34" charset="0"/>
              <a:buChar char="•"/>
            </a:pPr>
            <a:r>
              <a:rPr lang="en-US" sz="3000" dirty="0" smtClean="0"/>
              <a:t>Remember psychotherapy</a:t>
            </a:r>
            <a:endParaRPr lang="en-US" sz="30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14600"/>
            <a:ext cx="7772400" cy="914400"/>
          </a:xfrm>
        </p:spPr>
        <p:txBody>
          <a:bodyPr/>
          <a:lstStyle/>
          <a:p>
            <a:pPr algn="ctr"/>
            <a:r>
              <a:rPr lang="en-US" dirty="0" smtClean="0"/>
              <a:t>What if it doesn’t work?</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STAR*D Trial</a:t>
            </a:r>
            <a:br>
              <a:rPr lang="en-US" dirty="0" smtClean="0"/>
            </a:br>
            <a:r>
              <a:rPr lang="en-US" sz="2000" dirty="0" smtClean="0">
                <a:solidFill>
                  <a:schemeClr val="tx1"/>
                </a:solidFill>
              </a:rPr>
              <a:t>http://www.edc.pitt.edu/stard/public/ </a:t>
            </a:r>
            <a:r>
              <a:rPr lang="en-US" sz="2000" dirty="0" smtClean="0"/>
              <a:t>and multiple journals</a:t>
            </a:r>
            <a:endParaRPr lang="en-US" sz="2000" dirty="0"/>
          </a:p>
        </p:txBody>
      </p:sp>
      <p:sp>
        <p:nvSpPr>
          <p:cNvPr id="3" name="Content Placeholder 2"/>
          <p:cNvSpPr>
            <a:spLocks noGrp="1"/>
          </p:cNvSpPr>
          <p:nvPr>
            <p:ph idx="1"/>
          </p:nvPr>
        </p:nvSpPr>
        <p:spPr/>
        <p:txBody>
          <a:bodyPr/>
          <a:lstStyle/>
          <a:p>
            <a:r>
              <a:rPr lang="en-US" dirty="0" smtClean="0"/>
              <a:t>14 university-based programs overseeing 23 outpatient psychiatry and 18 primary care clinics</a:t>
            </a:r>
          </a:p>
          <a:p>
            <a:r>
              <a:rPr lang="en-US" dirty="0" smtClean="0"/>
              <a:t>Broad, inclusive entry criteria for patients experiencing acute depressive episode</a:t>
            </a:r>
          </a:p>
          <a:p>
            <a:r>
              <a:rPr lang="en-US" dirty="0" smtClean="0"/>
              <a:t>Measurement-based treatment</a:t>
            </a:r>
          </a:p>
          <a:p>
            <a:r>
              <a:rPr lang="en-US" dirty="0" smtClean="0"/>
              <a:t>Sequenced levels of treatment</a:t>
            </a:r>
          </a:p>
          <a:p>
            <a:r>
              <a:rPr lang="en-US" dirty="0" smtClean="0"/>
              <a:t>Endpoint at each level was remission</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STAR*D Trial</a:t>
            </a:r>
            <a:br>
              <a:rPr lang="en-US" dirty="0" smtClean="0"/>
            </a:br>
            <a:r>
              <a:rPr lang="en-US" sz="2000" dirty="0" smtClean="0">
                <a:solidFill>
                  <a:schemeClr val="tx1"/>
                </a:solidFill>
                <a:hlinkClick r:id="rId3"/>
              </a:rPr>
              <a:t>http://www.edc.pitt.edu/stard/public/</a:t>
            </a:r>
            <a:r>
              <a:rPr lang="en-US" sz="2000" dirty="0" smtClean="0">
                <a:solidFill>
                  <a:schemeClr val="tx1"/>
                </a:solidFill>
              </a:rPr>
              <a:t> </a:t>
            </a:r>
            <a:r>
              <a:rPr lang="en-US" sz="2000" dirty="0" smtClean="0"/>
              <a:t>and multiple journals</a:t>
            </a:r>
            <a:endParaRPr lang="en-US" sz="2000" dirty="0"/>
          </a:p>
        </p:txBody>
      </p:sp>
      <p:sp>
        <p:nvSpPr>
          <p:cNvPr id="3" name="Content Placeholder 2"/>
          <p:cNvSpPr>
            <a:spLocks noGrp="1"/>
          </p:cNvSpPr>
          <p:nvPr>
            <p:ph idx="1"/>
          </p:nvPr>
        </p:nvSpPr>
        <p:spPr/>
        <p:txBody>
          <a:bodyPr/>
          <a:lstStyle/>
          <a:p>
            <a:r>
              <a:rPr lang="en-US" dirty="0" smtClean="0">
                <a:solidFill>
                  <a:srgbClr val="FFFF00"/>
                </a:solidFill>
              </a:rPr>
              <a:t>14 university-based programs overseeing 23 outpatient psychiatry and 18 primary care clinics</a:t>
            </a:r>
          </a:p>
          <a:p>
            <a:r>
              <a:rPr lang="en-US" dirty="0" smtClean="0"/>
              <a:t>Broad, inclusive entry criteria for patients experiencing acute depressive episode</a:t>
            </a:r>
          </a:p>
          <a:p>
            <a:r>
              <a:rPr lang="en-US" dirty="0" smtClean="0"/>
              <a:t>Measurement-based treatment</a:t>
            </a:r>
          </a:p>
          <a:p>
            <a:r>
              <a:rPr lang="en-US" dirty="0" smtClean="0"/>
              <a:t>Sequenced levels of treatment</a:t>
            </a:r>
          </a:p>
          <a:p>
            <a:r>
              <a:rPr lang="en-US" dirty="0" smtClean="0"/>
              <a:t>Endpoint at each level was remission</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STAR*D Trial</a:t>
            </a:r>
            <a:br>
              <a:rPr lang="en-US" dirty="0" smtClean="0"/>
            </a:br>
            <a:r>
              <a:rPr lang="en-US" sz="2000" dirty="0" smtClean="0">
                <a:solidFill>
                  <a:schemeClr val="tx1"/>
                </a:solidFill>
                <a:hlinkClick r:id="rId3"/>
              </a:rPr>
              <a:t>http://www.edc.pitt.edu/stard/public/</a:t>
            </a:r>
            <a:r>
              <a:rPr lang="en-US" sz="2000" dirty="0" smtClean="0">
                <a:solidFill>
                  <a:schemeClr val="tx1"/>
                </a:solidFill>
              </a:rPr>
              <a:t> </a:t>
            </a:r>
            <a:r>
              <a:rPr lang="en-US" sz="2000" dirty="0" smtClean="0"/>
              <a:t>and multiple journals</a:t>
            </a:r>
            <a:endParaRPr lang="en-US" sz="2000" dirty="0"/>
          </a:p>
        </p:txBody>
      </p:sp>
      <p:sp>
        <p:nvSpPr>
          <p:cNvPr id="3" name="Content Placeholder 2"/>
          <p:cNvSpPr>
            <a:spLocks noGrp="1"/>
          </p:cNvSpPr>
          <p:nvPr>
            <p:ph idx="1"/>
          </p:nvPr>
        </p:nvSpPr>
        <p:spPr/>
        <p:txBody>
          <a:bodyPr/>
          <a:lstStyle/>
          <a:p>
            <a:r>
              <a:rPr lang="en-US" dirty="0" smtClean="0"/>
              <a:t>14 university-based programs overseeing 23 outpatient psychiatry and 18 primary care clinics</a:t>
            </a:r>
          </a:p>
          <a:p>
            <a:r>
              <a:rPr lang="en-US" dirty="0" smtClean="0">
                <a:solidFill>
                  <a:srgbClr val="FFFF00"/>
                </a:solidFill>
              </a:rPr>
              <a:t>Broad, inclusive entry criteria for patients experiencing acute depressive episode</a:t>
            </a:r>
          </a:p>
          <a:p>
            <a:r>
              <a:rPr lang="en-US" dirty="0" smtClean="0"/>
              <a:t>Measurement-based treatment</a:t>
            </a:r>
          </a:p>
          <a:p>
            <a:r>
              <a:rPr lang="en-US" dirty="0" smtClean="0"/>
              <a:t>Sequenced levels of treatment</a:t>
            </a:r>
          </a:p>
          <a:p>
            <a:r>
              <a:rPr lang="en-US" dirty="0" smtClean="0"/>
              <a:t>Endpoint at each level was remission</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STAR*D Trial</a:t>
            </a:r>
            <a:br>
              <a:rPr lang="en-US" dirty="0" smtClean="0"/>
            </a:br>
            <a:r>
              <a:rPr lang="en-US" sz="2000" dirty="0" smtClean="0">
                <a:solidFill>
                  <a:schemeClr val="tx1"/>
                </a:solidFill>
                <a:hlinkClick r:id="rId3"/>
              </a:rPr>
              <a:t>http://www.edc.pitt.edu/stard/public/</a:t>
            </a:r>
            <a:r>
              <a:rPr lang="en-US" sz="2000" dirty="0" smtClean="0">
                <a:solidFill>
                  <a:schemeClr val="tx1"/>
                </a:solidFill>
              </a:rPr>
              <a:t> </a:t>
            </a:r>
            <a:r>
              <a:rPr lang="en-US" sz="2000" dirty="0" smtClean="0"/>
              <a:t>and multiple journals</a:t>
            </a:r>
            <a:endParaRPr lang="en-US" sz="2000" dirty="0"/>
          </a:p>
        </p:txBody>
      </p:sp>
      <p:sp>
        <p:nvSpPr>
          <p:cNvPr id="3" name="Content Placeholder 2"/>
          <p:cNvSpPr>
            <a:spLocks noGrp="1"/>
          </p:cNvSpPr>
          <p:nvPr>
            <p:ph idx="1"/>
          </p:nvPr>
        </p:nvSpPr>
        <p:spPr/>
        <p:txBody>
          <a:bodyPr/>
          <a:lstStyle/>
          <a:p>
            <a:r>
              <a:rPr lang="en-US" dirty="0" smtClean="0"/>
              <a:t>14 university-based programs overseeing 23 outpatient psychiatry and 18 primary care clinics</a:t>
            </a:r>
          </a:p>
          <a:p>
            <a:r>
              <a:rPr lang="en-US" dirty="0" smtClean="0"/>
              <a:t>Broad, inclusive entry criteria for patients experiencing acute depressive episode</a:t>
            </a:r>
          </a:p>
          <a:p>
            <a:r>
              <a:rPr lang="en-US" dirty="0" smtClean="0">
                <a:solidFill>
                  <a:srgbClr val="FFFF00"/>
                </a:solidFill>
              </a:rPr>
              <a:t>Measurement-based treatment</a:t>
            </a:r>
          </a:p>
          <a:p>
            <a:r>
              <a:rPr lang="en-US" dirty="0" smtClean="0"/>
              <a:t>Sequenced levels of treatment</a:t>
            </a:r>
          </a:p>
          <a:p>
            <a:r>
              <a:rPr lang="en-US" dirty="0" smtClean="0"/>
              <a:t>Endpoint at each level was remission</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447800"/>
            <a:ext cx="6324600" cy="369332"/>
          </a:xfrm>
          <a:prstGeom prst="rect">
            <a:avLst/>
          </a:prstGeom>
          <a:noFill/>
        </p:spPr>
        <p:txBody>
          <a:bodyPr wrap="square" rtlCol="0">
            <a:spAutoFit/>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133600" y="0"/>
            <a:ext cx="519994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828800"/>
            <a:ext cx="5867400" cy="369332"/>
          </a:xfrm>
          <a:prstGeom prst="rect">
            <a:avLst/>
          </a:prstGeom>
          <a:noFill/>
        </p:spPr>
        <p:txBody>
          <a:bodyPr wrap="square" rtlCol="0">
            <a:spAutoFit/>
          </a:bodyPr>
          <a:lstStyle/>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371600" y="0"/>
            <a:ext cx="601841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Diagnosing MDD</a:t>
            </a:r>
            <a:endParaRPr lang="en-US" sz="3600" dirty="0"/>
          </a:p>
        </p:txBody>
      </p:sp>
      <p:sp>
        <p:nvSpPr>
          <p:cNvPr id="3" name="Content Placeholder 2"/>
          <p:cNvSpPr>
            <a:spLocks noGrp="1"/>
          </p:cNvSpPr>
          <p:nvPr>
            <p:ph idx="1"/>
          </p:nvPr>
        </p:nvSpPr>
        <p:spPr>
          <a:xfrm>
            <a:off x="914400" y="1295400"/>
            <a:ext cx="7772400" cy="4572000"/>
          </a:xfrm>
        </p:spPr>
        <p:txBody>
          <a:bodyPr>
            <a:normAutofit/>
          </a:bodyPr>
          <a:lstStyle/>
          <a:p>
            <a:r>
              <a:rPr lang="en-US" sz="2400" dirty="0" smtClean="0"/>
              <a:t>DSM-IV Criteria for Major Depressive Episode: Five or more of the following during same 2-week period</a:t>
            </a:r>
          </a:p>
          <a:p>
            <a:pPr lvl="1"/>
            <a:r>
              <a:rPr lang="en-US" sz="2000" dirty="0" smtClean="0">
                <a:solidFill>
                  <a:srgbClr val="FFFF00"/>
                </a:solidFill>
              </a:rPr>
              <a:t>Depressed mood most of day, nearly every day</a:t>
            </a:r>
          </a:p>
          <a:p>
            <a:pPr lvl="1"/>
            <a:r>
              <a:rPr lang="en-US" sz="2000" dirty="0" smtClean="0">
                <a:solidFill>
                  <a:srgbClr val="FFFF00"/>
                </a:solidFill>
              </a:rPr>
              <a:t>Markedly diminished interest or pleasure in all or almost all activities, most of day &amp; nearly every day</a:t>
            </a:r>
          </a:p>
          <a:p>
            <a:pPr lvl="1"/>
            <a:r>
              <a:rPr lang="en-US" sz="2000" dirty="0" smtClean="0"/>
              <a:t>Significant weight loss or gain, or appetite change</a:t>
            </a:r>
          </a:p>
          <a:p>
            <a:pPr lvl="1"/>
            <a:r>
              <a:rPr lang="en-US" sz="2000" dirty="0" smtClean="0"/>
              <a:t>Insomnia or hypersomnia nearly every day</a:t>
            </a:r>
          </a:p>
          <a:p>
            <a:pPr lvl="1"/>
            <a:r>
              <a:rPr lang="en-US" sz="2000" dirty="0" smtClean="0"/>
              <a:t>Observable psychomotor agitation or retardation nearly every day</a:t>
            </a:r>
          </a:p>
          <a:p>
            <a:pPr lvl="1"/>
            <a:r>
              <a:rPr lang="en-US" sz="2000" dirty="0" smtClean="0"/>
              <a:t>Fatigue or loss of energy nearly every day</a:t>
            </a:r>
          </a:p>
          <a:p>
            <a:pPr lvl="1"/>
            <a:r>
              <a:rPr lang="en-US" sz="2000" dirty="0" smtClean="0"/>
              <a:t>Feelings of worthlessness or excessive guilt nearly every day</a:t>
            </a:r>
          </a:p>
          <a:p>
            <a:pPr lvl="1"/>
            <a:r>
              <a:rPr lang="en-US" sz="2000" dirty="0" smtClean="0"/>
              <a:t>Diminished ability to think or concentrate; indecisiveness</a:t>
            </a:r>
          </a:p>
          <a:p>
            <a:pPr lvl="1"/>
            <a:r>
              <a:rPr lang="en-US" sz="2000" dirty="0" smtClean="0"/>
              <a:t>Recurrent thoughts of death, suicidal ideation, plan, or attempt</a:t>
            </a:r>
            <a:endParaRPr lang="en-US" sz="20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STAR*D Trial</a:t>
            </a:r>
            <a:br>
              <a:rPr lang="en-US" dirty="0" smtClean="0"/>
            </a:br>
            <a:r>
              <a:rPr lang="en-US" sz="2000" dirty="0" smtClean="0">
                <a:solidFill>
                  <a:schemeClr val="tx1"/>
                </a:solidFill>
                <a:hlinkClick r:id="rId3"/>
              </a:rPr>
              <a:t>http://www.edc.pitt.edu/stard/public/</a:t>
            </a:r>
            <a:r>
              <a:rPr lang="en-US" sz="2000" dirty="0" smtClean="0">
                <a:solidFill>
                  <a:schemeClr val="tx1"/>
                </a:solidFill>
              </a:rPr>
              <a:t> </a:t>
            </a:r>
            <a:r>
              <a:rPr lang="en-US" sz="2000" dirty="0" smtClean="0"/>
              <a:t>and multiple journals</a:t>
            </a:r>
            <a:endParaRPr lang="en-US" sz="2000" dirty="0"/>
          </a:p>
        </p:txBody>
      </p:sp>
      <p:sp>
        <p:nvSpPr>
          <p:cNvPr id="3" name="Content Placeholder 2"/>
          <p:cNvSpPr>
            <a:spLocks noGrp="1"/>
          </p:cNvSpPr>
          <p:nvPr>
            <p:ph idx="1"/>
          </p:nvPr>
        </p:nvSpPr>
        <p:spPr/>
        <p:txBody>
          <a:bodyPr/>
          <a:lstStyle/>
          <a:p>
            <a:r>
              <a:rPr lang="en-US" dirty="0" smtClean="0"/>
              <a:t>14 university-based programs overseeing 23 outpatient psychiatry and 18 primary care clinics</a:t>
            </a:r>
          </a:p>
          <a:p>
            <a:r>
              <a:rPr lang="en-US" dirty="0" smtClean="0"/>
              <a:t>Broad, inclusive entry criteria for patients experiencing acute depressive episode</a:t>
            </a:r>
          </a:p>
          <a:p>
            <a:r>
              <a:rPr lang="en-US" dirty="0" smtClean="0"/>
              <a:t>Measurement-based treatment</a:t>
            </a:r>
          </a:p>
          <a:p>
            <a:r>
              <a:rPr lang="en-US" dirty="0" smtClean="0">
                <a:solidFill>
                  <a:srgbClr val="FFFF00"/>
                </a:solidFill>
              </a:rPr>
              <a:t>Sequenced levels of treatment</a:t>
            </a:r>
          </a:p>
          <a:p>
            <a:r>
              <a:rPr lang="en-US" dirty="0" smtClean="0"/>
              <a:t>Endpoint at each level was remission</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STAR*D Trial</a:t>
            </a:r>
            <a:br>
              <a:rPr lang="en-US" dirty="0" smtClean="0"/>
            </a:br>
            <a:r>
              <a:rPr lang="en-US" sz="2000" dirty="0" smtClean="0">
                <a:solidFill>
                  <a:schemeClr val="tx1"/>
                </a:solidFill>
                <a:hlinkClick r:id="rId3"/>
              </a:rPr>
              <a:t>http://www.edc.pitt.edu/stard/public/</a:t>
            </a:r>
            <a:r>
              <a:rPr lang="en-US" sz="2000" dirty="0" smtClean="0">
                <a:solidFill>
                  <a:schemeClr val="tx1"/>
                </a:solidFill>
              </a:rPr>
              <a:t> </a:t>
            </a:r>
            <a:r>
              <a:rPr lang="en-US" sz="2000" dirty="0" smtClean="0"/>
              <a:t>and multiple journals</a:t>
            </a:r>
            <a:endParaRPr lang="en-US" sz="2000" dirty="0"/>
          </a:p>
        </p:txBody>
      </p:sp>
      <p:sp>
        <p:nvSpPr>
          <p:cNvPr id="3" name="Content Placeholder 2"/>
          <p:cNvSpPr>
            <a:spLocks noGrp="1"/>
          </p:cNvSpPr>
          <p:nvPr>
            <p:ph idx="1"/>
          </p:nvPr>
        </p:nvSpPr>
        <p:spPr/>
        <p:txBody>
          <a:bodyPr/>
          <a:lstStyle/>
          <a:p>
            <a:r>
              <a:rPr lang="en-US" dirty="0" smtClean="0"/>
              <a:t>14 university-based programs overseeing 23 outpatient psychiatry and 18 primary care clinics</a:t>
            </a:r>
          </a:p>
          <a:p>
            <a:r>
              <a:rPr lang="en-US" dirty="0" smtClean="0"/>
              <a:t>Broad, inclusive entry criteria for patients experiencing acute depressive episode</a:t>
            </a:r>
          </a:p>
          <a:p>
            <a:r>
              <a:rPr lang="en-US" dirty="0" smtClean="0"/>
              <a:t>Measurement-based treatment</a:t>
            </a:r>
          </a:p>
          <a:p>
            <a:r>
              <a:rPr lang="en-US" dirty="0" smtClean="0"/>
              <a:t>Sequenced levels of treatment</a:t>
            </a:r>
          </a:p>
          <a:p>
            <a:r>
              <a:rPr lang="en-US" dirty="0" smtClean="0">
                <a:solidFill>
                  <a:srgbClr val="FFFF00"/>
                </a:solidFill>
              </a:rPr>
              <a:t>Endpoint at each level was remission</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STAR*D Trial</a:t>
            </a:r>
            <a:endParaRPr lang="en-US" dirty="0"/>
          </a:p>
        </p:txBody>
      </p:sp>
      <p:sp>
        <p:nvSpPr>
          <p:cNvPr id="3" name="Content Placeholder 2"/>
          <p:cNvSpPr>
            <a:spLocks noGrp="1"/>
          </p:cNvSpPr>
          <p:nvPr>
            <p:ph idx="1"/>
          </p:nvPr>
        </p:nvSpPr>
        <p:spPr/>
        <p:txBody>
          <a:bodyPr/>
          <a:lstStyle/>
          <a:p>
            <a:r>
              <a:rPr lang="en-US" dirty="0" smtClean="0">
                <a:solidFill>
                  <a:srgbClr val="FFFF00"/>
                </a:solidFill>
              </a:rPr>
              <a:t>Level 1: Citalopram 20-60 mg/day</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STAR*D Trial</a:t>
            </a:r>
            <a:endParaRPr lang="en-US" dirty="0"/>
          </a:p>
        </p:txBody>
      </p:sp>
      <p:sp>
        <p:nvSpPr>
          <p:cNvPr id="3" name="Content Placeholder 2"/>
          <p:cNvSpPr>
            <a:spLocks noGrp="1"/>
          </p:cNvSpPr>
          <p:nvPr>
            <p:ph idx="1"/>
          </p:nvPr>
        </p:nvSpPr>
        <p:spPr/>
        <p:txBody>
          <a:bodyPr/>
          <a:lstStyle/>
          <a:p>
            <a:r>
              <a:rPr lang="en-US" dirty="0" smtClean="0">
                <a:solidFill>
                  <a:srgbClr val="FFFF00"/>
                </a:solidFill>
              </a:rPr>
              <a:t>Level 1: Citalopram – </a:t>
            </a:r>
            <a:r>
              <a:rPr lang="en-US" i="1" dirty="0" smtClean="0">
                <a:solidFill>
                  <a:srgbClr val="FFFF00"/>
                </a:solidFill>
              </a:rPr>
              <a:t>30% remission rate</a:t>
            </a:r>
            <a:endParaRPr lang="en-US" i="1" dirty="0">
              <a:solidFill>
                <a:srgbClr val="FFFF00"/>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STAR*D Trial</a:t>
            </a:r>
            <a:endParaRPr lang="en-US" dirty="0"/>
          </a:p>
        </p:txBody>
      </p:sp>
      <p:sp>
        <p:nvSpPr>
          <p:cNvPr id="3" name="Content Placeholder 2"/>
          <p:cNvSpPr>
            <a:spLocks noGrp="1"/>
          </p:cNvSpPr>
          <p:nvPr>
            <p:ph idx="1"/>
          </p:nvPr>
        </p:nvSpPr>
        <p:spPr/>
        <p:txBody>
          <a:bodyPr/>
          <a:lstStyle/>
          <a:p>
            <a:r>
              <a:rPr lang="en-US" dirty="0" smtClean="0"/>
              <a:t>Level 1: Citalopram – 30% remission rate</a:t>
            </a:r>
          </a:p>
          <a:p>
            <a:pPr>
              <a:buNone/>
            </a:pPr>
            <a:r>
              <a:rPr lang="en-US" dirty="0" smtClean="0"/>
              <a:t>	Remaining 70% advanced to </a:t>
            </a:r>
            <a:r>
              <a:rPr lang="en-US" dirty="0" smtClean="0">
                <a:solidFill>
                  <a:srgbClr val="FFFF00"/>
                </a:solidFill>
              </a:rPr>
              <a:t>Level 2</a:t>
            </a:r>
            <a:r>
              <a:rPr lang="en-US" dirty="0" smtClean="0"/>
              <a:t>:</a:t>
            </a:r>
          </a:p>
          <a:p>
            <a:pPr>
              <a:buNone/>
            </a:pP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STAR*D Trial</a:t>
            </a:r>
            <a:endParaRPr lang="en-US" dirty="0"/>
          </a:p>
        </p:txBody>
      </p:sp>
      <p:sp>
        <p:nvSpPr>
          <p:cNvPr id="3" name="Content Placeholder 2"/>
          <p:cNvSpPr>
            <a:spLocks noGrp="1"/>
          </p:cNvSpPr>
          <p:nvPr>
            <p:ph idx="1"/>
          </p:nvPr>
        </p:nvSpPr>
        <p:spPr/>
        <p:txBody>
          <a:bodyPr/>
          <a:lstStyle/>
          <a:p>
            <a:r>
              <a:rPr lang="en-US" dirty="0" smtClean="0"/>
              <a:t>Level 1: Citalopram – 30% remission rate</a:t>
            </a:r>
          </a:p>
          <a:p>
            <a:pPr>
              <a:buNone/>
            </a:pPr>
            <a:r>
              <a:rPr lang="en-US" dirty="0" smtClean="0"/>
              <a:t>	Remaining 70% advanced to </a:t>
            </a:r>
            <a:r>
              <a:rPr lang="en-US" dirty="0" smtClean="0">
                <a:solidFill>
                  <a:srgbClr val="FFFF00"/>
                </a:solidFill>
              </a:rPr>
              <a:t>Level 2:</a:t>
            </a:r>
          </a:p>
          <a:p>
            <a:pPr>
              <a:buNone/>
            </a:pPr>
            <a:r>
              <a:rPr lang="en-US" i="1" dirty="0" smtClean="0">
                <a:solidFill>
                  <a:srgbClr val="FFFF00"/>
                </a:solidFill>
              </a:rPr>
              <a:t>	Either</a:t>
            </a:r>
            <a:r>
              <a:rPr lang="en-US" dirty="0" smtClean="0">
                <a:solidFill>
                  <a:srgbClr val="FFFF00"/>
                </a:solidFill>
              </a:rPr>
              <a:t> switch to Wellbutrin SR, Effexor XR, sertraline, or CT</a:t>
            </a:r>
          </a:p>
          <a:p>
            <a:pPr algn="ctr">
              <a:buNone/>
            </a:pPr>
            <a:r>
              <a:rPr lang="en-US" i="1" dirty="0" smtClean="0">
                <a:solidFill>
                  <a:srgbClr val="FFFF00"/>
                </a:solidFill>
              </a:rPr>
              <a:t>or</a:t>
            </a:r>
          </a:p>
          <a:p>
            <a:pPr>
              <a:buNone/>
            </a:pPr>
            <a:r>
              <a:rPr lang="en-US" dirty="0" smtClean="0">
                <a:solidFill>
                  <a:srgbClr val="FFFF00"/>
                </a:solidFill>
              </a:rPr>
              <a:t>	Augment with Wellbutrin, Buspar or CT</a:t>
            </a:r>
          </a:p>
          <a:p>
            <a:pPr>
              <a:buNone/>
            </a:pP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STAR*D Trial</a:t>
            </a:r>
            <a:endParaRPr lang="en-US" dirty="0"/>
          </a:p>
        </p:txBody>
      </p:sp>
      <p:sp>
        <p:nvSpPr>
          <p:cNvPr id="3" name="Content Placeholder 2"/>
          <p:cNvSpPr>
            <a:spLocks noGrp="1"/>
          </p:cNvSpPr>
          <p:nvPr>
            <p:ph idx="1"/>
          </p:nvPr>
        </p:nvSpPr>
        <p:spPr/>
        <p:txBody>
          <a:bodyPr/>
          <a:lstStyle/>
          <a:p>
            <a:r>
              <a:rPr lang="en-US" dirty="0" smtClean="0"/>
              <a:t>Level 1: Citalopram – 30% remission rate</a:t>
            </a:r>
          </a:p>
          <a:p>
            <a:pPr>
              <a:buNone/>
            </a:pPr>
            <a:r>
              <a:rPr lang="en-US" dirty="0" smtClean="0"/>
              <a:t>	Remaining 70% advanced to </a:t>
            </a:r>
            <a:r>
              <a:rPr lang="en-US" dirty="0" smtClean="0">
                <a:solidFill>
                  <a:srgbClr val="FFFF00"/>
                </a:solidFill>
              </a:rPr>
              <a:t>Level 2:</a:t>
            </a:r>
          </a:p>
          <a:p>
            <a:pPr>
              <a:buNone/>
            </a:pPr>
            <a:r>
              <a:rPr lang="en-US" i="1" dirty="0" smtClean="0">
                <a:solidFill>
                  <a:srgbClr val="FFFF00"/>
                </a:solidFill>
              </a:rPr>
              <a:t>	Either</a:t>
            </a:r>
            <a:r>
              <a:rPr lang="en-US" dirty="0" smtClean="0">
                <a:solidFill>
                  <a:srgbClr val="FFFF00"/>
                </a:solidFill>
              </a:rPr>
              <a:t> switch to Wellbutrin SR, Effexor XR, sertraline, or CT</a:t>
            </a:r>
          </a:p>
          <a:p>
            <a:pPr algn="ctr">
              <a:buNone/>
            </a:pPr>
            <a:r>
              <a:rPr lang="en-US" i="1" dirty="0" smtClean="0">
                <a:solidFill>
                  <a:srgbClr val="FFFF00"/>
                </a:solidFill>
              </a:rPr>
              <a:t>or</a:t>
            </a:r>
          </a:p>
          <a:p>
            <a:pPr>
              <a:buNone/>
            </a:pPr>
            <a:r>
              <a:rPr lang="en-US" dirty="0" smtClean="0">
                <a:solidFill>
                  <a:srgbClr val="FFFF00"/>
                </a:solidFill>
              </a:rPr>
              <a:t>	Augment with Wellbutrin, Buspar or CT</a:t>
            </a:r>
          </a:p>
          <a:p>
            <a:pPr>
              <a:buNone/>
            </a:pPr>
            <a:r>
              <a:rPr lang="en-US" dirty="0" smtClean="0">
                <a:solidFill>
                  <a:srgbClr val="FFFF00"/>
                </a:solidFill>
              </a:rPr>
              <a:t>	-</a:t>
            </a:r>
            <a:r>
              <a:rPr lang="en-US" i="1" dirty="0" smtClean="0">
                <a:solidFill>
                  <a:srgbClr val="FFFF00"/>
                </a:solidFill>
              </a:rPr>
              <a:t>Additional 30% (of 70%) remission</a:t>
            </a:r>
          </a:p>
          <a:p>
            <a:pPr>
              <a:buNone/>
            </a:pP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STAR*D Trial</a:t>
            </a:r>
            <a:endParaRPr lang="en-US" dirty="0"/>
          </a:p>
        </p:txBody>
      </p:sp>
      <p:sp>
        <p:nvSpPr>
          <p:cNvPr id="3" name="Content Placeholder 2"/>
          <p:cNvSpPr>
            <a:spLocks noGrp="1"/>
          </p:cNvSpPr>
          <p:nvPr>
            <p:ph idx="1"/>
          </p:nvPr>
        </p:nvSpPr>
        <p:spPr/>
        <p:txBody>
          <a:bodyPr/>
          <a:lstStyle/>
          <a:p>
            <a:pPr>
              <a:buNone/>
            </a:pPr>
            <a:r>
              <a:rPr lang="en-US" dirty="0" smtClean="0"/>
              <a:t>Remaining 50% advanced to </a:t>
            </a:r>
            <a:r>
              <a:rPr lang="en-US" dirty="0" smtClean="0">
                <a:solidFill>
                  <a:srgbClr val="FFFF00"/>
                </a:solidFill>
              </a:rPr>
              <a:t>Level 3</a:t>
            </a:r>
          </a:p>
          <a:p>
            <a:r>
              <a:rPr lang="en-US" i="1" dirty="0" smtClean="0">
                <a:solidFill>
                  <a:srgbClr val="FFFF00"/>
                </a:solidFill>
              </a:rPr>
              <a:t>Either</a:t>
            </a:r>
            <a:r>
              <a:rPr lang="en-US" dirty="0" smtClean="0">
                <a:solidFill>
                  <a:srgbClr val="FFFF00"/>
                </a:solidFill>
              </a:rPr>
              <a:t> switch to mirtazapine or nortriptyline</a:t>
            </a:r>
          </a:p>
          <a:p>
            <a:pPr algn="ctr">
              <a:buNone/>
            </a:pPr>
            <a:r>
              <a:rPr lang="en-US" i="1" dirty="0" smtClean="0">
                <a:solidFill>
                  <a:srgbClr val="FFFF00"/>
                </a:solidFill>
              </a:rPr>
              <a:t>or</a:t>
            </a:r>
          </a:p>
          <a:p>
            <a:pPr>
              <a:buNone/>
            </a:pPr>
            <a:r>
              <a:rPr lang="en-US" dirty="0" smtClean="0">
                <a:solidFill>
                  <a:srgbClr val="FFFF00"/>
                </a:solidFill>
              </a:rPr>
              <a:t>	Augment with lithium or T3</a:t>
            </a:r>
          </a:p>
          <a:p>
            <a:pPr>
              <a:buNone/>
            </a:pP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STAR*D Trial</a:t>
            </a:r>
            <a:endParaRPr lang="en-US" dirty="0"/>
          </a:p>
        </p:txBody>
      </p:sp>
      <p:sp>
        <p:nvSpPr>
          <p:cNvPr id="3" name="Content Placeholder 2"/>
          <p:cNvSpPr>
            <a:spLocks noGrp="1"/>
          </p:cNvSpPr>
          <p:nvPr>
            <p:ph idx="1"/>
          </p:nvPr>
        </p:nvSpPr>
        <p:spPr/>
        <p:txBody>
          <a:bodyPr/>
          <a:lstStyle/>
          <a:p>
            <a:pPr>
              <a:buNone/>
            </a:pPr>
            <a:r>
              <a:rPr lang="en-US" dirty="0" smtClean="0"/>
              <a:t>Remaining 50% advanced to </a:t>
            </a:r>
            <a:r>
              <a:rPr lang="en-US" dirty="0" smtClean="0">
                <a:solidFill>
                  <a:srgbClr val="FFFF00"/>
                </a:solidFill>
              </a:rPr>
              <a:t>Level 3</a:t>
            </a:r>
          </a:p>
          <a:p>
            <a:r>
              <a:rPr lang="en-US" i="1" dirty="0" smtClean="0">
                <a:solidFill>
                  <a:srgbClr val="FFFF00"/>
                </a:solidFill>
              </a:rPr>
              <a:t>Either</a:t>
            </a:r>
            <a:r>
              <a:rPr lang="en-US" dirty="0" smtClean="0">
                <a:solidFill>
                  <a:srgbClr val="FFFF00"/>
                </a:solidFill>
              </a:rPr>
              <a:t> switch to mirtazapine or nortriptyline</a:t>
            </a:r>
          </a:p>
          <a:p>
            <a:pPr algn="ctr">
              <a:buNone/>
            </a:pPr>
            <a:r>
              <a:rPr lang="en-US" i="1" dirty="0" smtClean="0">
                <a:solidFill>
                  <a:srgbClr val="FFFF00"/>
                </a:solidFill>
              </a:rPr>
              <a:t>or</a:t>
            </a:r>
          </a:p>
          <a:p>
            <a:pPr>
              <a:buNone/>
            </a:pPr>
            <a:r>
              <a:rPr lang="en-US" dirty="0" smtClean="0">
                <a:solidFill>
                  <a:srgbClr val="FFFF00"/>
                </a:solidFill>
              </a:rPr>
              <a:t>	augment with lithium or T3</a:t>
            </a:r>
          </a:p>
          <a:p>
            <a:pPr>
              <a:buNone/>
            </a:pPr>
            <a:r>
              <a:rPr lang="en-US" dirty="0" smtClean="0">
                <a:solidFill>
                  <a:srgbClr val="FFFF00"/>
                </a:solidFill>
              </a:rPr>
              <a:t>	 – another 13% to 25%</a:t>
            </a:r>
          </a:p>
          <a:p>
            <a:pPr>
              <a:buNone/>
            </a:pP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STAR*D Trial</a:t>
            </a:r>
            <a:endParaRPr lang="en-US" dirty="0"/>
          </a:p>
        </p:txBody>
      </p:sp>
      <p:sp>
        <p:nvSpPr>
          <p:cNvPr id="3" name="Content Placeholder 2"/>
          <p:cNvSpPr>
            <a:spLocks noGrp="1"/>
          </p:cNvSpPr>
          <p:nvPr>
            <p:ph idx="1"/>
          </p:nvPr>
        </p:nvSpPr>
        <p:spPr/>
        <p:txBody>
          <a:bodyPr/>
          <a:lstStyle/>
          <a:p>
            <a:pPr>
              <a:buNone/>
            </a:pPr>
            <a:r>
              <a:rPr lang="en-US" dirty="0" smtClean="0"/>
              <a:t>Level 4: Randomization to either tranylcipromine (an MAOI) or mirtazapine (Remeron®) plus venlafaxine</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1154</TotalTime>
  <Words>7029</Words>
  <Application>Microsoft Office PowerPoint</Application>
  <PresentationFormat>On-screen Show (4:3)</PresentationFormat>
  <Paragraphs>1114</Paragraphs>
  <Slides>146</Slides>
  <Notes>40</Notes>
  <HiddenSlides>0</HiddenSlides>
  <MMClips>0</MMClips>
  <ScaleCrop>false</ScaleCrop>
  <HeadingPairs>
    <vt:vector size="4" baseType="variant">
      <vt:variant>
        <vt:lpstr>Theme</vt:lpstr>
      </vt:variant>
      <vt:variant>
        <vt:i4>2</vt:i4>
      </vt:variant>
      <vt:variant>
        <vt:lpstr>Slide Titles</vt:lpstr>
      </vt:variant>
      <vt:variant>
        <vt:i4>146</vt:i4>
      </vt:variant>
    </vt:vector>
  </HeadingPairs>
  <TitlesOfParts>
    <vt:vector size="148" baseType="lpstr">
      <vt:lpstr>Metro</vt:lpstr>
      <vt:lpstr>Office Theme</vt:lpstr>
      <vt:lpstr>Psychiatric Prescribing in College Health: Anxiety and Major Depressive Disorder</vt:lpstr>
      <vt:lpstr>Major Depressive Disorder</vt:lpstr>
      <vt:lpstr>Anxiety</vt:lpstr>
      <vt:lpstr>Slide 4</vt:lpstr>
      <vt:lpstr>Slide 5</vt:lpstr>
      <vt:lpstr>Slide 6</vt:lpstr>
      <vt:lpstr>Diagnosing MDD</vt:lpstr>
      <vt:lpstr>Diagnosing MDD</vt:lpstr>
      <vt:lpstr>Diagnosing MDD</vt:lpstr>
      <vt:lpstr>Diagnosing MDD</vt:lpstr>
      <vt:lpstr>Diagnosing MDD</vt:lpstr>
      <vt:lpstr>Diagnosing MDD</vt:lpstr>
      <vt:lpstr>Diagnosing MDD</vt:lpstr>
      <vt:lpstr>Diagnosing MDD</vt:lpstr>
      <vt:lpstr>Diagnosing MDD</vt:lpstr>
      <vt:lpstr>Diagnosing MDD</vt:lpstr>
      <vt:lpstr>Diagnosing MDD</vt:lpstr>
      <vt:lpstr>Slide 18</vt:lpstr>
      <vt:lpstr>Diagnosing MDD</vt:lpstr>
      <vt:lpstr>Diagnosing MDD</vt:lpstr>
      <vt:lpstr>Diagnosing MDD</vt:lpstr>
      <vt:lpstr>Diagnosing MDD</vt:lpstr>
      <vt:lpstr>Diagnosing MDD</vt:lpstr>
      <vt:lpstr>Looking for</vt:lpstr>
      <vt:lpstr>DSM-IV</vt:lpstr>
      <vt:lpstr>Looking for</vt:lpstr>
      <vt:lpstr>Looking for</vt:lpstr>
      <vt:lpstr>Looking for</vt:lpstr>
      <vt:lpstr>Looking for</vt:lpstr>
      <vt:lpstr>Bipolar Disorder</vt:lpstr>
      <vt:lpstr>Bipolar Disorder</vt:lpstr>
      <vt:lpstr>Bipolar Disorder</vt:lpstr>
      <vt:lpstr>Looking for</vt:lpstr>
      <vt:lpstr>Consider psychiatric referral for</vt:lpstr>
      <vt:lpstr>Consider psychiatric referral for</vt:lpstr>
      <vt:lpstr>Consider psychiatric referral for</vt:lpstr>
      <vt:lpstr>Consider psychiatric referral for</vt:lpstr>
      <vt:lpstr>Consider psychiatric referral for</vt:lpstr>
      <vt:lpstr>Consider psychiatric referral for</vt:lpstr>
      <vt:lpstr>So, referral not necessary at this time. How do I decide which medication to prescribe? </vt:lpstr>
      <vt:lpstr>So, referral not necessary at this time. How do I decide which medication to prescribe? Consider psychotherapy </vt:lpstr>
      <vt:lpstr>So, referral not necessary at this time. How do I decide which medication to prescribe? Consider psychotherapy  Always consider psychotherapy.  </vt:lpstr>
      <vt:lpstr>Slide 43</vt:lpstr>
      <vt:lpstr>So, referral not necessary at this time. How do I decide which medication to prescribe? Consider psychotherapy   Do nothing,  </vt:lpstr>
      <vt:lpstr>So, referral not necessary at this time. How do I decide which medication to prescribe? Consider psychotherapy   Do nothing, pharmacologic . </vt:lpstr>
      <vt:lpstr>So, referral not necessary at this time. How do I decide which medication to prescribe? Consider psychotherapy   Do nothing, pharmacologic .   Wait. </vt:lpstr>
      <vt:lpstr>So, referral not necessary at this time. How do I decide which medication to prescribe? Consider psychotherapy   Do nothing, pharmacologic .   Prescribe exercise, sleep    hygiene, social contact, a    good diet </vt:lpstr>
      <vt:lpstr>So, referral not necessary at this time. How do I decide which medication to prescribe? Consider psychotherapy   Do nothing, pharmacologic .   Prescribe exercise, sleep    hygiene, social contact, a    good diet   Prescribe an SSRI </vt:lpstr>
      <vt:lpstr>Q: Which SSRI?  </vt:lpstr>
      <vt:lpstr>Q: Which SSRI?  A: Probably any SSRI.</vt:lpstr>
      <vt:lpstr>Slide 51</vt:lpstr>
      <vt:lpstr>Slide 52</vt:lpstr>
      <vt:lpstr>Choose according to</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How long a trial?</vt:lpstr>
      <vt:lpstr>How long a trial?</vt:lpstr>
      <vt:lpstr>How long a trial?</vt:lpstr>
      <vt:lpstr>How long a trial?</vt:lpstr>
      <vt:lpstr>Slide 82</vt:lpstr>
      <vt:lpstr>What if it doesn’t work?</vt:lpstr>
      <vt:lpstr>The STAR*D Trial http://www.edc.pitt.edu/stard/public/ and multiple journals</vt:lpstr>
      <vt:lpstr>The STAR*D Trial http://www.edc.pitt.edu/stard/public/ and multiple journals</vt:lpstr>
      <vt:lpstr>The STAR*D Trial http://www.edc.pitt.edu/stard/public/ and multiple journals</vt:lpstr>
      <vt:lpstr>The STAR*D Trial http://www.edc.pitt.edu/stard/public/ and multiple journals</vt:lpstr>
      <vt:lpstr>Slide 88</vt:lpstr>
      <vt:lpstr>Slide 89</vt:lpstr>
      <vt:lpstr>The STAR*D Trial http://www.edc.pitt.edu/stard/public/ and multiple journals</vt:lpstr>
      <vt:lpstr>The STAR*D Trial http://www.edc.pitt.edu/stard/public/ and multiple journals</vt:lpstr>
      <vt:lpstr>The STAR*D Trial</vt:lpstr>
      <vt:lpstr>The STAR*D Trial</vt:lpstr>
      <vt:lpstr>The STAR*D Trial</vt:lpstr>
      <vt:lpstr>The STAR*D Trial</vt:lpstr>
      <vt:lpstr>The STAR*D Trial</vt:lpstr>
      <vt:lpstr>The STAR*D Trial</vt:lpstr>
      <vt:lpstr>The STAR*D Trial</vt:lpstr>
      <vt:lpstr>The STAR*D Trial</vt:lpstr>
      <vt:lpstr>The STAR*D Trial</vt:lpstr>
      <vt:lpstr>The STAR*D Trial</vt:lpstr>
      <vt:lpstr>The STAR*D Trial</vt:lpstr>
      <vt:lpstr>The STAR*D Trial</vt:lpstr>
      <vt:lpstr>Slide 104</vt:lpstr>
      <vt:lpstr>Augmentation</vt:lpstr>
      <vt:lpstr>Augmentation</vt:lpstr>
      <vt:lpstr>Augmentation</vt:lpstr>
      <vt:lpstr>Augmentation</vt:lpstr>
      <vt:lpstr>Augmentation</vt:lpstr>
      <vt:lpstr>Augmentation</vt:lpstr>
      <vt:lpstr>Augmentation</vt:lpstr>
      <vt:lpstr>Augmentation</vt:lpstr>
      <vt:lpstr>Augmentation</vt:lpstr>
      <vt:lpstr>Augmentation</vt:lpstr>
      <vt:lpstr>Augmentation</vt:lpstr>
      <vt:lpstr>Augmentation</vt:lpstr>
      <vt:lpstr>Augmentation</vt:lpstr>
      <vt:lpstr>Augmentation</vt:lpstr>
      <vt:lpstr>Augmentation</vt:lpstr>
      <vt:lpstr>Slide 120</vt:lpstr>
      <vt:lpstr>Slide 121</vt:lpstr>
      <vt:lpstr>Slide 122</vt:lpstr>
      <vt:lpstr>Slide 123</vt:lpstr>
      <vt:lpstr>Slide 124</vt:lpstr>
      <vt:lpstr>Slide 125</vt:lpstr>
      <vt:lpstr>Generalized Anxiety Disorder, Panic Disorder</vt:lpstr>
      <vt:lpstr>Generalized Anxiety Disorder, Panic Disorder</vt:lpstr>
      <vt:lpstr>Bipolar Disorder</vt:lpstr>
      <vt:lpstr>ADHD/ADD</vt:lpstr>
      <vt:lpstr>Consider referral</vt:lpstr>
      <vt:lpstr>Generalized Anxiety Disorder, Panic Disorder</vt:lpstr>
      <vt:lpstr>Slide 132</vt:lpstr>
      <vt:lpstr>Slide 133</vt:lpstr>
      <vt:lpstr>Slide 134</vt:lpstr>
      <vt:lpstr>Generalized Anxiety Disorder, Panic Disorder</vt:lpstr>
      <vt:lpstr>Slide 136</vt:lpstr>
      <vt:lpstr>Slide 137</vt:lpstr>
      <vt:lpstr>Slide 138</vt:lpstr>
      <vt:lpstr>Slide 139</vt:lpstr>
      <vt:lpstr>Slide 140</vt:lpstr>
      <vt:lpstr>Slide 141</vt:lpstr>
      <vt:lpstr>Slide 142</vt:lpstr>
      <vt:lpstr>Slide 143</vt:lpstr>
      <vt:lpstr>Slide 144</vt:lpstr>
      <vt:lpstr>Slide 145</vt:lpstr>
      <vt:lpstr>Slide 146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Psychiatric Prescribing in College Health: Anxiety and Major Depressive Disorder</dc:title>
  <dc:creator>erinandalex</dc:creator>
  <cp:lastModifiedBy>erinandalex</cp:lastModifiedBy>
  <cp:revision>135</cp:revision>
  <dcterms:created xsi:type="dcterms:W3CDTF">2006-08-16T00:00:00Z</dcterms:created>
  <dcterms:modified xsi:type="dcterms:W3CDTF">2010-10-20T20:27:23Z</dcterms:modified>
</cp:coreProperties>
</file>